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84" r:id="rId7"/>
    <p:sldId id="287"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5" r:id="rId32"/>
    <p:sldId id="286" r:id="rId33"/>
  </p:sldIdLst>
  <p:sldSz cx="9144000" cy="5143500" type="screen16x9"/>
  <p:notesSz cx="6858000" cy="9144000"/>
  <p:embeddedFontLst>
    <p:embeddedFont>
      <p:font typeface="Montserrat" panose="020B0604020202020204" charset="0"/>
      <p:regular r:id="rId35"/>
      <p:bold r:id="rId36"/>
      <p:italic r:id="rId37"/>
      <p:boldItalic r:id="rId38"/>
    </p:embeddedFont>
    <p:embeddedFont>
      <p:font typeface="Roboto" panose="020B0604020202020204" charset="0"/>
      <p:regular r:id="rId39"/>
      <p:bold r:id="rId40"/>
      <p:italic r:id="rId41"/>
      <p:boldItalic r:id="rId42"/>
    </p:embeddedFont>
    <p:embeddedFont>
      <p:font typeface="Arial Narrow" panose="020B0606020202030204" pitchFamily="34" charset="0"/>
      <p:regular r:id="rId43"/>
      <p:bold r:id="rId44"/>
      <p:italic r:id="rId45"/>
      <p:boldItalic r:id="rId46"/>
    </p:embeddedFont>
    <p:embeddedFont>
      <p:font typeface="Agency FB" panose="020B0503020202020204" pitchFamily="3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ibjuLcsfYMLADNt2j4mJBPyq1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0000"/>
    <a:srgbClr val="FECEDD"/>
    <a:srgbClr val="F5CFFD"/>
    <a:srgbClr val="E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18" autoAdjust="0"/>
    <p:restoredTop sz="94660"/>
  </p:normalViewPr>
  <p:slideViewPr>
    <p:cSldViewPr snapToGrid="0">
      <p:cViewPr varScale="1">
        <p:scale>
          <a:sx n="112" d="100"/>
          <a:sy n="112" d="100"/>
        </p:scale>
        <p:origin x="24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6d8f5272f6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6d8f5272f6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6d8f5272f6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6d8f5272f6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6d8f5272f6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6d8f5272f6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6ed6073617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6ed6073617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6ed6073617_2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6ed6073617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6ed6073617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6ed6073617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6ed6073617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6ed6073617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6ed6073617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6ed6073617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6ed6073617_2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6ed6073617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6ed6073617_2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6ed6073617_2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6d8f5272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6d8f5272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6d8f5272f6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6d8f5272f6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6d8f5272f6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6d8f5272f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6d8f5272f6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6d8f5272f6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6d8f5272f6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6d8f5272f6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6d8f5272f6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6d8f5272f6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6d8f5272f6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6d8f5272f6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6d8f5272f6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6d8f5272f6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6d8f5272f6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6d8f5272f6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6ed6073617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6ed6073617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6ed6073617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6ed6073617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6ed6073617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6ed6073617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6ed6073617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6ed6073617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6ed6073617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6ed6073617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6ed6073617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6ed6073617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6ed6073617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6ed6073617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1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1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1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1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3"/>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3"/>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3"/>
          <p:cNvPicPr preferRelativeResize="0"/>
          <p:nvPr/>
        </p:nvPicPr>
        <p:blipFill rotWithShape="1">
          <a:blip r:embed="rId12">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50.jp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0.jp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
          <p:cNvSpPr txBox="1">
            <a:spLocks noGrp="1"/>
          </p:cNvSpPr>
          <p:nvPr>
            <p:ph type="ctrTitle"/>
          </p:nvPr>
        </p:nvSpPr>
        <p:spPr>
          <a:xfrm>
            <a:off x="315750" y="509500"/>
            <a:ext cx="8512500" cy="2001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a:t>
            </a:r>
            <a:r>
              <a:rPr lang="en-GB" sz="4200" b="1" dirty="0">
                <a:solidFill>
                  <a:srgbClr val="640000"/>
                </a:solidFill>
                <a:latin typeface="Montserrat"/>
                <a:ea typeface="Montserrat"/>
                <a:cs typeface="Montserrat"/>
                <a:sym typeface="Montserrat"/>
              </a:rPr>
              <a:t>Capstone Project-1</a:t>
            </a:r>
            <a:endParaRPr sz="4200" b="1" dirty="0">
              <a:solidFill>
                <a:srgbClr val="64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3600" b="1" dirty="0">
                <a:solidFill>
                  <a:schemeClr val="lt1"/>
                </a:solidFill>
                <a:latin typeface="Montserrat"/>
                <a:ea typeface="Montserrat"/>
                <a:cs typeface="Montserrat"/>
                <a:sym typeface="Montserrat"/>
              </a:rPr>
              <a:t>Play Store App Review Analysis</a:t>
            </a: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2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1600" b="1" dirty="0">
                <a:solidFill>
                  <a:schemeClr val="lt1"/>
                </a:solidFill>
                <a:latin typeface="Montserrat"/>
                <a:ea typeface="Montserrat"/>
                <a:cs typeface="Montserrat"/>
                <a:sym typeface="Montserrat"/>
              </a:rPr>
              <a:t>                                                                                                           </a:t>
            </a:r>
            <a:endParaRPr sz="1600" b="1" dirty="0">
              <a:solidFill>
                <a:schemeClr val="lt1"/>
              </a:solidFill>
              <a:latin typeface="Montserrat"/>
              <a:ea typeface="Montserrat"/>
              <a:cs typeface="Montserrat"/>
              <a:sym typeface="Montserrat"/>
            </a:endParaRPr>
          </a:p>
        </p:txBody>
      </p:sp>
      <p:sp>
        <p:nvSpPr>
          <p:cNvPr id="56" name="Google Shape;56;p1"/>
          <p:cNvSpPr txBox="1"/>
          <p:nvPr/>
        </p:nvSpPr>
        <p:spPr>
          <a:xfrm>
            <a:off x="4060675" y="1895000"/>
            <a:ext cx="26043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endParaRPr/>
          </a:p>
        </p:txBody>
      </p:sp>
      <p:sp>
        <p:nvSpPr>
          <p:cNvPr id="57" name="Google Shape;57;p1"/>
          <p:cNvSpPr txBox="1"/>
          <p:nvPr/>
        </p:nvSpPr>
        <p:spPr>
          <a:xfrm>
            <a:off x="2793750" y="2613791"/>
            <a:ext cx="3556500" cy="1877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5200"/>
              <a:buFont typeface="Arial"/>
              <a:buNone/>
            </a:pPr>
            <a:r>
              <a:rPr lang="en-GB" sz="1600" b="1">
                <a:solidFill>
                  <a:schemeClr val="lt1"/>
                </a:solidFill>
                <a:latin typeface="Arial Narrow" panose="020B0606020202030204" pitchFamily="34" charset="0"/>
                <a:ea typeface="Montserrat"/>
                <a:cs typeface="Montserrat"/>
                <a:sym typeface="Montserrat"/>
              </a:rPr>
              <a:t>  Group 4</a:t>
            </a:r>
            <a:endParaRPr sz="1600" b="1">
              <a:solidFill>
                <a:schemeClr val="lt1"/>
              </a:solidFill>
              <a:latin typeface="Arial Narrow" panose="020B0606020202030204" pitchFamily="34" charset="0"/>
              <a:ea typeface="Montserrat"/>
              <a:cs typeface="Montserrat"/>
              <a:sym typeface="Montserrat"/>
            </a:endParaRPr>
          </a:p>
          <a:p>
            <a:pPr marL="0" lvl="0" indent="0" algn="ctr" rtl="0">
              <a:spcBef>
                <a:spcPts val="0"/>
              </a:spcBef>
              <a:spcAft>
                <a:spcPts val="0"/>
              </a:spcAft>
              <a:buClr>
                <a:srgbClr val="000000"/>
              </a:buClr>
              <a:buSzPts val="5200"/>
              <a:buFont typeface="Arial"/>
              <a:buNone/>
            </a:pPr>
            <a:r>
              <a:rPr lang="en-GB" sz="1600" b="1">
                <a:solidFill>
                  <a:schemeClr val="lt1"/>
                </a:solidFill>
                <a:latin typeface="Arial Narrow" panose="020B0606020202030204" pitchFamily="34" charset="0"/>
                <a:ea typeface="Montserrat"/>
                <a:cs typeface="Montserrat"/>
                <a:sym typeface="Montserrat"/>
              </a:rPr>
              <a:t>                                                                                                 Rishabh Rohil</a:t>
            </a:r>
            <a:endParaRPr sz="1600" b="1">
              <a:solidFill>
                <a:schemeClr val="lt1"/>
              </a:solidFill>
              <a:latin typeface="Arial Narrow" panose="020B0606020202030204" pitchFamily="34" charset="0"/>
              <a:ea typeface="Montserrat"/>
              <a:cs typeface="Montserrat"/>
              <a:sym typeface="Montserrat"/>
            </a:endParaRPr>
          </a:p>
          <a:p>
            <a:pPr marL="0" lvl="0" indent="0" algn="ctr" rtl="0">
              <a:spcBef>
                <a:spcPts val="0"/>
              </a:spcBef>
              <a:spcAft>
                <a:spcPts val="0"/>
              </a:spcAft>
              <a:buClr>
                <a:srgbClr val="000000"/>
              </a:buClr>
              <a:buSzPts val="5200"/>
              <a:buFont typeface="Arial"/>
              <a:buNone/>
            </a:pPr>
            <a:r>
              <a:rPr lang="en-GB" sz="1600" b="1">
                <a:solidFill>
                  <a:schemeClr val="lt1"/>
                </a:solidFill>
                <a:latin typeface="Arial Narrow" panose="020B0606020202030204" pitchFamily="34" charset="0"/>
                <a:ea typeface="Montserrat"/>
                <a:cs typeface="Montserrat"/>
                <a:sym typeface="Montserrat"/>
              </a:rPr>
              <a:t>Saniya Bubere</a:t>
            </a:r>
            <a:endParaRPr sz="1600" b="1">
              <a:solidFill>
                <a:schemeClr val="lt1"/>
              </a:solidFill>
              <a:latin typeface="Arial Narrow" panose="020B0606020202030204" pitchFamily="34" charset="0"/>
              <a:ea typeface="Montserrat"/>
              <a:cs typeface="Montserrat"/>
              <a:sym typeface="Montserrat"/>
            </a:endParaRPr>
          </a:p>
          <a:p>
            <a:pPr marL="0" lvl="0" indent="0" algn="ctr" rtl="0">
              <a:spcBef>
                <a:spcPts val="0"/>
              </a:spcBef>
              <a:spcAft>
                <a:spcPts val="0"/>
              </a:spcAft>
              <a:buClr>
                <a:srgbClr val="000000"/>
              </a:buClr>
              <a:buSzPts val="5200"/>
              <a:buFont typeface="Arial"/>
              <a:buNone/>
            </a:pPr>
            <a:r>
              <a:rPr lang="en-GB" sz="1600" b="1">
                <a:solidFill>
                  <a:schemeClr val="lt1"/>
                </a:solidFill>
                <a:latin typeface="Arial Narrow" panose="020B0606020202030204" pitchFamily="34" charset="0"/>
                <a:ea typeface="Montserrat"/>
                <a:cs typeface="Montserrat"/>
                <a:sym typeface="Montserrat"/>
              </a:rPr>
              <a:t>Ashi Saxena</a:t>
            </a:r>
            <a:endParaRPr sz="1600" b="1">
              <a:solidFill>
                <a:schemeClr val="lt1"/>
              </a:solidFill>
              <a:latin typeface="Arial Narrow" panose="020B0606020202030204" pitchFamily="34" charset="0"/>
              <a:ea typeface="Montserrat"/>
              <a:cs typeface="Montserrat"/>
              <a:sym typeface="Montserrat"/>
            </a:endParaRPr>
          </a:p>
          <a:p>
            <a:pPr marL="0" lvl="0" indent="0" algn="ctr" rtl="0">
              <a:spcBef>
                <a:spcPts val="0"/>
              </a:spcBef>
              <a:spcAft>
                <a:spcPts val="0"/>
              </a:spcAft>
              <a:buClr>
                <a:srgbClr val="000000"/>
              </a:buClr>
              <a:buSzPts val="5200"/>
              <a:buFont typeface="Arial"/>
              <a:buNone/>
            </a:pPr>
            <a:r>
              <a:rPr lang="en-GB" sz="1600" b="1">
                <a:solidFill>
                  <a:schemeClr val="lt1"/>
                </a:solidFill>
                <a:latin typeface="Arial Narrow" panose="020B0606020202030204" pitchFamily="34" charset="0"/>
                <a:ea typeface="Montserrat"/>
                <a:cs typeface="Montserrat"/>
                <a:sym typeface="Montserrat"/>
              </a:rPr>
              <a:t>Rahul Jadhav</a:t>
            </a:r>
            <a:endParaRPr sz="1600" b="1">
              <a:solidFill>
                <a:schemeClr val="lt1"/>
              </a:solidFill>
              <a:latin typeface="Arial Narrow" panose="020B0606020202030204" pitchFamily="34" charset="0"/>
              <a:ea typeface="Montserrat"/>
              <a:cs typeface="Montserrat"/>
              <a:sym typeface="Montserrat"/>
            </a:endParaRPr>
          </a:p>
          <a:p>
            <a:pPr marL="0" lvl="0" indent="0" algn="l" rtl="0">
              <a:spcBef>
                <a:spcPts val="0"/>
              </a:spcBef>
              <a:spcAft>
                <a:spcPts val="0"/>
              </a:spcAft>
              <a:buNone/>
            </a:pPr>
            <a:endParaRPr>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16ed6073617_2_3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rgbClr val="640000"/>
                </a:solidFill>
              </a:rPr>
              <a:t>Explore the Arrangement of User Reviews Datasets</a:t>
            </a:r>
            <a:endParaRPr dirty="0">
              <a:solidFill>
                <a:srgbClr val="640000"/>
              </a:solidFill>
            </a:endParaRPr>
          </a:p>
          <a:p>
            <a:pPr marL="0" lvl="0" indent="0" algn="ctr" rtl="0">
              <a:spcBef>
                <a:spcPts val="0"/>
              </a:spcBef>
              <a:spcAft>
                <a:spcPts val="0"/>
              </a:spcAft>
              <a:buNone/>
            </a:pPr>
            <a:endParaRPr dirty="0"/>
          </a:p>
        </p:txBody>
      </p:sp>
      <p:sp>
        <p:nvSpPr>
          <p:cNvPr id="106" name="Google Shape;106;g16ed6073617_2_38"/>
          <p:cNvSpPr txBox="1"/>
          <p:nvPr/>
        </p:nvSpPr>
        <p:spPr>
          <a:xfrm>
            <a:off x="496900" y="2041275"/>
            <a:ext cx="819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7" name="Google Shape;107;g16ed6073617_2_38"/>
          <p:cNvSpPr txBox="1"/>
          <p:nvPr/>
        </p:nvSpPr>
        <p:spPr>
          <a:xfrm>
            <a:off x="698325" y="2189000"/>
            <a:ext cx="7386300" cy="2246739"/>
          </a:xfrm>
          <a:prstGeom prst="rect">
            <a:avLst/>
          </a:prstGeom>
          <a:noFill/>
          <a:ln>
            <a:noFill/>
          </a:ln>
        </p:spPr>
        <p:txBody>
          <a:bodyPr spcFirstLastPara="1" wrap="square" lIns="91425" tIns="91425" rIns="91425" bIns="91425" anchor="t" anchorCtr="0">
            <a:spAutoFit/>
          </a:bodyPr>
          <a:lstStyle/>
          <a:p>
            <a:pPr lvl="0"/>
            <a:r>
              <a:rPr lang="en-GB" dirty="0">
                <a:latin typeface="Arial Narrow" panose="020B0606020202030204" pitchFamily="34" charset="0"/>
              </a:rPr>
              <a:t>User reviews dataset.csv: shape(64295,5)</a:t>
            </a:r>
            <a:endParaRPr lang="en-GB" dirty="0" smtClean="0">
              <a:latin typeface="Arial Narrow" panose="020B0606020202030204" pitchFamily="34" charset="0"/>
            </a:endParaRPr>
          </a:p>
          <a:p>
            <a:pPr lvl="0" algn="l" rtl="0">
              <a:spcBef>
                <a:spcPts val="0"/>
              </a:spcBef>
              <a:spcAft>
                <a:spcPts val="0"/>
              </a:spcAft>
            </a:pPr>
            <a:r>
              <a:rPr lang="en-GB" dirty="0" smtClean="0">
                <a:latin typeface="Arial Narrow" panose="020B0606020202030204" pitchFamily="34" charset="0"/>
              </a:rPr>
              <a:t> </a:t>
            </a:r>
            <a:r>
              <a:rPr lang="en-GB" dirty="0">
                <a:latin typeface="Arial Narrow" panose="020B0606020202030204" pitchFamily="34" charset="0"/>
              </a:rPr>
              <a:t>This file contain 5 features that is</a:t>
            </a:r>
            <a:r>
              <a:rPr lang="en-GB" dirty="0" smtClean="0">
                <a:latin typeface="Arial Narrow" panose="020B0606020202030204" pitchFamily="34" charset="0"/>
              </a:rPr>
              <a:t>:</a:t>
            </a:r>
            <a:endParaRPr dirty="0">
              <a:latin typeface="Arial Narrow" panose="020B0606020202030204" pitchFamily="34" charset="0"/>
            </a:endParaRPr>
          </a:p>
          <a:p>
            <a:pPr marL="400050" lvl="0" indent="-400050" algn="l" rtl="0">
              <a:spcBef>
                <a:spcPts val="0"/>
              </a:spcBef>
              <a:spcAft>
                <a:spcPts val="0"/>
              </a:spcAft>
              <a:buFont typeface="+mj-lt"/>
              <a:buAutoNum type="romanLcPeriod"/>
            </a:pPr>
            <a:r>
              <a:rPr lang="en-GB" dirty="0">
                <a:latin typeface="Arial Narrow" panose="020B0606020202030204" pitchFamily="34" charset="0"/>
              </a:rPr>
              <a:t>App: Its contain Apps Name.</a:t>
            </a:r>
            <a:endParaRPr dirty="0">
              <a:latin typeface="Arial Narrow" panose="020B0606020202030204" pitchFamily="34" charset="0"/>
            </a:endParaRPr>
          </a:p>
          <a:p>
            <a:pPr marL="400050" lvl="0" indent="-400050" algn="l" rtl="0">
              <a:spcBef>
                <a:spcPts val="0"/>
              </a:spcBef>
              <a:spcAft>
                <a:spcPts val="0"/>
              </a:spcAft>
              <a:buFont typeface="+mj-lt"/>
              <a:buAutoNum type="romanLcPeriod"/>
            </a:pPr>
            <a:r>
              <a:rPr lang="en-GB" dirty="0">
                <a:latin typeface="Arial Narrow" panose="020B0606020202030204" pitchFamily="34" charset="0"/>
              </a:rPr>
              <a:t>Translated Review: It contain reviews</a:t>
            </a:r>
            <a:endParaRPr dirty="0">
              <a:latin typeface="Arial Narrow" panose="020B0606020202030204" pitchFamily="34" charset="0"/>
            </a:endParaRPr>
          </a:p>
          <a:p>
            <a:pPr marL="400050" lvl="0" indent="-400050" algn="l" rtl="0">
              <a:spcBef>
                <a:spcPts val="0"/>
              </a:spcBef>
              <a:spcAft>
                <a:spcPts val="0"/>
              </a:spcAft>
              <a:buFont typeface="+mj-lt"/>
              <a:buAutoNum type="romanLcPeriod"/>
            </a:pPr>
            <a:r>
              <a:rPr lang="en-GB" dirty="0">
                <a:latin typeface="Arial Narrow" panose="020B0606020202030204" pitchFamily="34" charset="0"/>
              </a:rPr>
              <a:t>Sentiments: It contain Positive ,Negative, Neutral Sentiments.</a:t>
            </a:r>
            <a:endParaRPr dirty="0">
              <a:latin typeface="Arial Narrow" panose="020B0606020202030204" pitchFamily="34" charset="0"/>
            </a:endParaRPr>
          </a:p>
          <a:p>
            <a:pPr marL="400050" lvl="0" indent="-400050" algn="l" rtl="0">
              <a:spcBef>
                <a:spcPts val="0"/>
              </a:spcBef>
              <a:spcAft>
                <a:spcPts val="0"/>
              </a:spcAft>
              <a:buFont typeface="+mj-lt"/>
              <a:buAutoNum type="romanLcPeriod"/>
            </a:pPr>
            <a:r>
              <a:rPr lang="en-GB" dirty="0">
                <a:latin typeface="Arial Narrow" panose="020B0606020202030204" pitchFamily="34" charset="0"/>
              </a:rPr>
              <a:t>Sentiment Subjectivity:It contain Numeric values between negative to positive 1.</a:t>
            </a:r>
            <a:endParaRPr dirty="0">
              <a:latin typeface="Arial Narrow" panose="020B0606020202030204" pitchFamily="34" charset="0"/>
            </a:endParaRPr>
          </a:p>
          <a:p>
            <a:pPr marL="400050" lvl="0" indent="-400050" algn="l" rtl="0">
              <a:spcBef>
                <a:spcPts val="0"/>
              </a:spcBef>
              <a:spcAft>
                <a:spcPts val="0"/>
              </a:spcAft>
              <a:buFont typeface="+mj-lt"/>
              <a:buAutoNum type="romanLcPeriod"/>
            </a:pPr>
            <a:r>
              <a:rPr lang="en-GB" dirty="0">
                <a:latin typeface="Arial Narrow" panose="020B0606020202030204" pitchFamily="34" charset="0"/>
              </a:rPr>
              <a:t>Sentiment Polarity:</a:t>
            </a:r>
            <a:r>
              <a:rPr lang="en-GB" sz="1200" dirty="0">
                <a:solidFill>
                  <a:srgbClr val="202124"/>
                </a:solidFill>
                <a:highlight>
                  <a:srgbClr val="FFFFFF"/>
                </a:highlight>
                <a:latin typeface="Arial Narrow" panose="020B0606020202030204" pitchFamily="34" charset="0"/>
              </a:rPr>
              <a:t> </a:t>
            </a:r>
            <a:r>
              <a:rPr lang="en-GB" dirty="0">
                <a:solidFill>
                  <a:srgbClr val="202124"/>
                </a:solidFill>
                <a:highlight>
                  <a:srgbClr val="FFFFFF"/>
                </a:highlight>
                <a:latin typeface="Arial Narrow" panose="020B0606020202030204" pitchFamily="34" charset="0"/>
              </a:rPr>
              <a:t>defines the orientation of the expressed </a:t>
            </a:r>
            <a:r>
              <a:rPr lang="en-GB" dirty="0" smtClean="0">
                <a:solidFill>
                  <a:srgbClr val="202124"/>
                </a:solidFill>
                <a:highlight>
                  <a:srgbClr val="FFFFFF"/>
                </a:highlight>
                <a:latin typeface="Arial Narrow" panose="020B0606020202030204" pitchFamily="34" charset="0"/>
              </a:rPr>
              <a:t>sentiment </a:t>
            </a:r>
          </a:p>
          <a:p>
            <a:pPr marL="0" lvl="0" indent="0" algn="l" rtl="0">
              <a:spcBef>
                <a:spcPts val="0"/>
              </a:spcBef>
              <a:spcAft>
                <a:spcPts val="0"/>
              </a:spcAft>
              <a:buNone/>
            </a:pPr>
            <a:endParaRPr lang="en-GB" sz="1200" b="1" dirty="0">
              <a:solidFill>
                <a:srgbClr val="202124"/>
              </a:solidFill>
              <a:highlight>
                <a:srgbClr val="FFFFFF"/>
              </a:highlight>
            </a:endParaRPr>
          </a:p>
          <a:p>
            <a:pPr marL="0" lvl="0" indent="0" algn="l" rtl="0">
              <a:spcBef>
                <a:spcPts val="0"/>
              </a:spcBef>
              <a:spcAft>
                <a:spcPts val="0"/>
              </a:spcAft>
              <a:buNone/>
            </a:pPr>
            <a:endParaRPr sz="1200" dirty="0">
              <a:solidFill>
                <a:srgbClr val="202124"/>
              </a:solidFill>
              <a:highlight>
                <a:srgbClr val="FFFFFF"/>
              </a:highlight>
            </a:endParaRPr>
          </a:p>
          <a:p>
            <a:pPr marL="0" lvl="0" indent="0" algn="l" rtl="0">
              <a:spcBef>
                <a:spcPts val="0"/>
              </a:spcBef>
              <a:spcAft>
                <a:spcPts val="0"/>
              </a:spcAft>
              <a:buNone/>
            </a:pPr>
            <a:endParaRPr sz="1200" b="1" dirty="0">
              <a:solidFill>
                <a:srgbClr val="202124"/>
              </a:solidFill>
              <a:highlight>
                <a:srgbClr val="FFFFFF"/>
              </a:highlight>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16ed6073617_2_6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chemeClr val="bg2">
                    <a:lumMod val="10000"/>
                  </a:schemeClr>
                </a:solidFill>
              </a:rPr>
              <a:t>Exploratory Data Analysis</a:t>
            </a:r>
            <a:endParaRPr dirty="0">
              <a:solidFill>
                <a:schemeClr val="bg2">
                  <a:lumMod val="1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16d8f5272f6_1_82"/>
          <p:cNvSpPr txBox="1">
            <a:spLocks noGrp="1"/>
          </p:cNvSpPr>
          <p:nvPr>
            <p:ph type="ctrTitle"/>
          </p:nvPr>
        </p:nvSpPr>
        <p:spPr>
          <a:xfrm>
            <a:off x="311700" y="744575"/>
            <a:ext cx="8520600" cy="61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chemeClr val="bg2">
                    <a:lumMod val="10000"/>
                  </a:schemeClr>
                </a:solidFill>
              </a:rPr>
              <a:t>Sentiments of Free App</a:t>
            </a:r>
            <a:endParaRPr sz="4600" dirty="0">
              <a:solidFill>
                <a:schemeClr val="bg2">
                  <a:lumMod val="10000"/>
                </a:schemeClr>
              </a:solidFill>
            </a:endParaRPr>
          </a:p>
        </p:txBody>
      </p:sp>
      <p:pic>
        <p:nvPicPr>
          <p:cNvPr id="120" name="Google Shape;120;g16d8f5272f6_1_82"/>
          <p:cNvPicPr preferRelativeResize="0"/>
          <p:nvPr/>
        </p:nvPicPr>
        <p:blipFill>
          <a:blip r:embed="rId3">
            <a:alphaModFix/>
          </a:blip>
          <a:stretch>
            <a:fillRect/>
          </a:stretch>
        </p:blipFill>
        <p:spPr>
          <a:xfrm>
            <a:off x="103049" y="1053275"/>
            <a:ext cx="3019425" cy="2724150"/>
          </a:xfrm>
          <a:prstGeom prst="rect">
            <a:avLst/>
          </a:prstGeom>
          <a:noFill/>
          <a:ln>
            <a:noFill/>
          </a:ln>
        </p:spPr>
      </p:pic>
      <p:pic>
        <p:nvPicPr>
          <p:cNvPr id="121" name="Google Shape;121;g16d8f5272f6_1_82"/>
          <p:cNvPicPr preferRelativeResize="0"/>
          <p:nvPr/>
        </p:nvPicPr>
        <p:blipFill>
          <a:blip r:embed="rId4">
            <a:alphaModFix/>
          </a:blip>
          <a:stretch>
            <a:fillRect/>
          </a:stretch>
        </p:blipFill>
        <p:spPr>
          <a:xfrm>
            <a:off x="0" y="3509325"/>
            <a:ext cx="6069775" cy="1634175"/>
          </a:xfrm>
          <a:prstGeom prst="rect">
            <a:avLst/>
          </a:prstGeom>
          <a:noFill/>
          <a:ln>
            <a:noFill/>
          </a:ln>
        </p:spPr>
      </p:pic>
      <p:pic>
        <p:nvPicPr>
          <p:cNvPr id="122" name="Google Shape;122;g16d8f5272f6_1_82"/>
          <p:cNvPicPr preferRelativeResize="0"/>
          <p:nvPr/>
        </p:nvPicPr>
        <p:blipFill>
          <a:blip r:embed="rId5">
            <a:alphaModFix/>
          </a:blip>
          <a:stretch>
            <a:fillRect/>
          </a:stretch>
        </p:blipFill>
        <p:spPr>
          <a:xfrm>
            <a:off x="7809186" y="1046977"/>
            <a:ext cx="1334814" cy="1475506"/>
          </a:xfrm>
          <a:prstGeom prst="rect">
            <a:avLst/>
          </a:prstGeom>
          <a:noFill/>
          <a:ln>
            <a:noFill/>
          </a:ln>
        </p:spPr>
      </p:pic>
      <p:sp>
        <p:nvSpPr>
          <p:cNvPr id="3" name="Rectangle 2"/>
          <p:cNvSpPr/>
          <p:nvPr/>
        </p:nvSpPr>
        <p:spPr>
          <a:xfrm>
            <a:off x="3605048" y="1986455"/>
            <a:ext cx="3867807" cy="1629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 </a:t>
            </a:r>
            <a:r>
              <a:rPr lang="en-US" dirty="0">
                <a:solidFill>
                  <a:srgbClr val="002060"/>
                </a:solidFill>
              </a:rPr>
              <a:t>In the free apps 64.1 % apps has </a:t>
            </a:r>
            <a:r>
              <a:rPr lang="en-US" dirty="0" smtClean="0">
                <a:solidFill>
                  <a:srgbClr val="002060"/>
                </a:solidFill>
              </a:rPr>
              <a:t>positive </a:t>
            </a:r>
            <a:r>
              <a:rPr lang="en-US" dirty="0">
                <a:solidFill>
                  <a:srgbClr val="002060"/>
                </a:solidFill>
              </a:rPr>
              <a:t>sentiment followed by 22.4 % and 13.6 % for Negative and Neutral sentiment respectively</a:t>
            </a: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16d8f5272f6_1_90"/>
          <p:cNvSpPr txBox="1">
            <a:spLocks noGrp="1"/>
          </p:cNvSpPr>
          <p:nvPr>
            <p:ph type="ctrTitle"/>
          </p:nvPr>
        </p:nvSpPr>
        <p:spPr>
          <a:xfrm>
            <a:off x="311700" y="744575"/>
            <a:ext cx="85206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chemeClr val="bg2">
                    <a:lumMod val="10000"/>
                  </a:schemeClr>
                </a:solidFill>
              </a:rPr>
              <a:t>Sentiments of Paid App</a:t>
            </a:r>
            <a:endParaRPr dirty="0">
              <a:solidFill>
                <a:schemeClr val="bg2">
                  <a:lumMod val="10000"/>
                </a:schemeClr>
              </a:solidFill>
            </a:endParaRPr>
          </a:p>
        </p:txBody>
      </p:sp>
      <p:pic>
        <p:nvPicPr>
          <p:cNvPr id="129" name="Google Shape;129;g16d8f5272f6_1_90"/>
          <p:cNvPicPr preferRelativeResize="0"/>
          <p:nvPr/>
        </p:nvPicPr>
        <p:blipFill>
          <a:blip r:embed="rId3">
            <a:alphaModFix/>
          </a:blip>
          <a:stretch>
            <a:fillRect/>
          </a:stretch>
        </p:blipFill>
        <p:spPr>
          <a:xfrm>
            <a:off x="3805249" y="1539695"/>
            <a:ext cx="3095625" cy="2724150"/>
          </a:xfrm>
          <a:prstGeom prst="rect">
            <a:avLst/>
          </a:prstGeom>
          <a:noFill/>
          <a:ln>
            <a:noFill/>
          </a:ln>
        </p:spPr>
      </p:pic>
      <p:pic>
        <p:nvPicPr>
          <p:cNvPr id="130" name="Google Shape;130;g16d8f5272f6_1_90"/>
          <p:cNvPicPr preferRelativeResize="0"/>
          <p:nvPr/>
        </p:nvPicPr>
        <p:blipFill>
          <a:blip r:embed="rId4">
            <a:alphaModFix/>
          </a:blip>
          <a:stretch>
            <a:fillRect/>
          </a:stretch>
        </p:blipFill>
        <p:spPr>
          <a:xfrm>
            <a:off x="7018374" y="2913065"/>
            <a:ext cx="2243126" cy="2230435"/>
          </a:xfrm>
          <a:prstGeom prst="rect">
            <a:avLst/>
          </a:prstGeom>
          <a:noFill/>
          <a:ln>
            <a:noFill/>
          </a:ln>
        </p:spPr>
      </p:pic>
      <p:pic>
        <p:nvPicPr>
          <p:cNvPr id="131" name="Google Shape;131;g16d8f5272f6_1_90"/>
          <p:cNvPicPr preferRelativeResize="0"/>
          <p:nvPr/>
        </p:nvPicPr>
        <p:blipFill>
          <a:blip r:embed="rId5">
            <a:alphaModFix/>
          </a:blip>
          <a:stretch>
            <a:fillRect/>
          </a:stretch>
        </p:blipFill>
        <p:spPr>
          <a:xfrm>
            <a:off x="81975" y="1729025"/>
            <a:ext cx="3442850" cy="1366575"/>
          </a:xfrm>
          <a:prstGeom prst="rect">
            <a:avLst/>
          </a:prstGeom>
          <a:noFill/>
          <a:ln>
            <a:noFill/>
          </a:ln>
        </p:spPr>
      </p:pic>
      <p:sp>
        <p:nvSpPr>
          <p:cNvPr id="2" name="Rectangle 1"/>
          <p:cNvSpPr/>
          <p:nvPr/>
        </p:nvSpPr>
        <p:spPr>
          <a:xfrm>
            <a:off x="311700" y="3631225"/>
            <a:ext cx="3876842" cy="1265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a:solidFill>
                  <a:schemeClr val="accent3">
                    <a:lumMod val="50000"/>
                  </a:schemeClr>
                </a:solidFill>
              </a:rPr>
              <a:t>In the paid apps 78.1 % apps has </a:t>
            </a:r>
            <a:r>
              <a:rPr lang="en-US" dirty="0" smtClean="0">
                <a:solidFill>
                  <a:schemeClr val="accent3">
                    <a:lumMod val="50000"/>
                  </a:schemeClr>
                </a:solidFill>
              </a:rPr>
              <a:t>positive </a:t>
            </a:r>
            <a:r>
              <a:rPr lang="en-US" dirty="0">
                <a:solidFill>
                  <a:schemeClr val="accent3">
                    <a:lumMod val="50000"/>
                  </a:schemeClr>
                </a:solidFill>
              </a:rPr>
              <a:t>sentiment followed by 15.1 % and 6.7 % for Negative and Neutral sentiment respectively</a:t>
            </a: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16d8f5272f6_1_100"/>
          <p:cNvSpPr txBox="1">
            <a:spLocks noGrp="1"/>
          </p:cNvSpPr>
          <p:nvPr>
            <p:ph type="ctrTitle"/>
          </p:nvPr>
        </p:nvSpPr>
        <p:spPr>
          <a:xfrm>
            <a:off x="311700" y="369325"/>
            <a:ext cx="8520600" cy="77887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chemeClr val="bg2">
                    <a:lumMod val="10000"/>
                  </a:schemeClr>
                </a:solidFill>
              </a:rPr>
              <a:t>Sentiments And Reviews</a:t>
            </a:r>
            <a:endParaRPr dirty="0">
              <a:solidFill>
                <a:schemeClr val="bg2">
                  <a:lumMod val="10000"/>
                </a:schemeClr>
              </a:solidFill>
            </a:endParaRPr>
          </a:p>
        </p:txBody>
      </p:sp>
      <p:pic>
        <p:nvPicPr>
          <p:cNvPr id="138" name="Google Shape;138;g16d8f5272f6_1_100"/>
          <p:cNvPicPr preferRelativeResize="0"/>
          <p:nvPr/>
        </p:nvPicPr>
        <p:blipFill>
          <a:blip r:embed="rId3">
            <a:alphaModFix/>
          </a:blip>
          <a:stretch>
            <a:fillRect/>
          </a:stretch>
        </p:blipFill>
        <p:spPr>
          <a:xfrm>
            <a:off x="0" y="1148200"/>
            <a:ext cx="3838575" cy="3371850"/>
          </a:xfrm>
          <a:prstGeom prst="rect">
            <a:avLst/>
          </a:prstGeom>
          <a:noFill/>
          <a:ln>
            <a:noFill/>
          </a:ln>
        </p:spPr>
      </p:pic>
      <p:pic>
        <p:nvPicPr>
          <p:cNvPr id="139" name="Google Shape;139;g16d8f5272f6_1_100"/>
          <p:cNvPicPr preferRelativeResize="0"/>
          <p:nvPr/>
        </p:nvPicPr>
        <p:blipFill>
          <a:blip r:embed="rId4">
            <a:alphaModFix/>
          </a:blip>
          <a:stretch>
            <a:fillRect/>
          </a:stretch>
        </p:blipFill>
        <p:spPr>
          <a:xfrm>
            <a:off x="3838575" y="1353779"/>
            <a:ext cx="1396871" cy="1390650"/>
          </a:xfrm>
          <a:prstGeom prst="rect">
            <a:avLst/>
          </a:prstGeom>
          <a:noFill/>
          <a:ln>
            <a:noFill/>
          </a:ln>
        </p:spPr>
      </p:pic>
      <p:pic>
        <p:nvPicPr>
          <p:cNvPr id="140" name="Google Shape;140;g16d8f5272f6_1_100"/>
          <p:cNvPicPr preferRelativeResize="0"/>
          <p:nvPr/>
        </p:nvPicPr>
        <p:blipFill>
          <a:blip r:embed="rId5">
            <a:alphaModFix/>
          </a:blip>
          <a:stretch>
            <a:fillRect/>
          </a:stretch>
        </p:blipFill>
        <p:spPr>
          <a:xfrm>
            <a:off x="7607284" y="3728884"/>
            <a:ext cx="1536716" cy="1414616"/>
          </a:xfrm>
          <a:prstGeom prst="rect">
            <a:avLst/>
          </a:prstGeom>
          <a:noFill/>
          <a:ln>
            <a:noFill/>
          </a:ln>
        </p:spPr>
      </p:pic>
      <p:sp>
        <p:nvSpPr>
          <p:cNvPr id="2" name="Rectangle 1"/>
          <p:cNvSpPr/>
          <p:nvPr/>
        </p:nvSpPr>
        <p:spPr>
          <a:xfrm>
            <a:off x="4537010" y="2571467"/>
            <a:ext cx="4085924" cy="1363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a:solidFill>
                  <a:schemeClr val="accent3">
                    <a:lumMod val="50000"/>
                  </a:schemeClr>
                </a:solidFill>
              </a:rPr>
              <a:t>From the Sentiment , review graph we can see that no of installs 1000000 and 10000000 has highest review with positive sentiments </a:t>
            </a: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16ed6073617_2_47"/>
          <p:cNvSpPr txBox="1">
            <a:spLocks noGrp="1"/>
          </p:cNvSpPr>
          <p:nvPr>
            <p:ph type="ctrTitle"/>
          </p:nvPr>
        </p:nvSpPr>
        <p:spPr>
          <a:xfrm>
            <a:off x="311700" y="294275"/>
            <a:ext cx="8520600" cy="65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300" dirty="0">
                <a:solidFill>
                  <a:schemeClr val="accent2"/>
                </a:solidFill>
                <a:highlight>
                  <a:srgbClr val="FFFFFF"/>
                </a:highlight>
                <a:latin typeface="Roboto"/>
                <a:ea typeface="Roboto"/>
                <a:cs typeface="Roboto"/>
                <a:sym typeface="Roboto"/>
              </a:rPr>
              <a:t> </a:t>
            </a:r>
            <a:r>
              <a:rPr lang="en-GB" sz="3200" dirty="0" smtClean="0">
                <a:solidFill>
                  <a:schemeClr val="bg2">
                    <a:lumMod val="10000"/>
                  </a:schemeClr>
                </a:solidFill>
                <a:highlight>
                  <a:srgbClr val="FFFFFF"/>
                </a:highlight>
                <a:latin typeface="Roboto"/>
                <a:ea typeface="Roboto"/>
                <a:cs typeface="Roboto"/>
                <a:sym typeface="Roboto"/>
              </a:rPr>
              <a:t>The </a:t>
            </a:r>
            <a:r>
              <a:rPr lang="en-GB" sz="3200" dirty="0">
                <a:solidFill>
                  <a:schemeClr val="bg2">
                    <a:lumMod val="10000"/>
                  </a:schemeClr>
                </a:solidFill>
                <a:highlight>
                  <a:srgbClr val="FFFFFF"/>
                </a:highlight>
                <a:latin typeface="Roboto"/>
                <a:ea typeface="Roboto"/>
                <a:cs typeface="Roboto"/>
                <a:sym typeface="Roboto"/>
              </a:rPr>
              <a:t>correlation between different columns.</a:t>
            </a:r>
            <a:endParaRPr sz="8000" dirty="0">
              <a:solidFill>
                <a:schemeClr val="bg2">
                  <a:lumMod val="10000"/>
                </a:schemeClr>
              </a:solidFill>
            </a:endParaRPr>
          </a:p>
        </p:txBody>
      </p:sp>
      <p:pic>
        <p:nvPicPr>
          <p:cNvPr id="147" name="Google Shape;147;g16ed6073617_2_47"/>
          <p:cNvPicPr preferRelativeResize="0"/>
          <p:nvPr/>
        </p:nvPicPr>
        <p:blipFill>
          <a:blip r:embed="rId3">
            <a:alphaModFix/>
          </a:blip>
          <a:stretch>
            <a:fillRect/>
          </a:stretch>
        </p:blipFill>
        <p:spPr>
          <a:xfrm>
            <a:off x="1666175" y="1231525"/>
            <a:ext cx="6134100" cy="2428875"/>
          </a:xfrm>
          <a:prstGeom prst="rect">
            <a:avLst/>
          </a:prstGeom>
          <a:noFill/>
          <a:ln>
            <a:noFill/>
          </a:ln>
        </p:spPr>
      </p:pic>
      <p:sp>
        <p:nvSpPr>
          <p:cNvPr id="148" name="Google Shape;148;g16ed6073617_2_47"/>
          <p:cNvSpPr txBox="1"/>
          <p:nvPr/>
        </p:nvSpPr>
        <p:spPr>
          <a:xfrm>
            <a:off x="1104425" y="3660400"/>
            <a:ext cx="72576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solidFill>
                <a:schemeClr val="accent3">
                  <a:lumMod val="50000"/>
                </a:schemeClr>
              </a:solidFill>
            </a:endParaRPr>
          </a:p>
          <a:p>
            <a:pPr marL="0" lvl="0" indent="0" algn="l" rtl="0">
              <a:spcBef>
                <a:spcPts val="0"/>
              </a:spcBef>
              <a:spcAft>
                <a:spcPts val="0"/>
              </a:spcAft>
              <a:buNone/>
            </a:pPr>
            <a:r>
              <a:rPr lang="en-GB" dirty="0">
                <a:solidFill>
                  <a:schemeClr val="accent3">
                    <a:lumMod val="50000"/>
                  </a:schemeClr>
                </a:solidFill>
                <a:highlight>
                  <a:srgbClr val="FFFFFF"/>
                </a:highlight>
                <a:latin typeface="Roboto"/>
                <a:ea typeface="Roboto"/>
                <a:cs typeface="Roboto"/>
                <a:sym typeface="Roboto"/>
              </a:rPr>
              <a:t>From this correlation matrix, we see that reviews and installs are positively correlated. Also, if an app has higher number of installations then obviously it will have more reviews. One more thing to notice is that correlation of price with every column is less than 0.</a:t>
            </a:r>
            <a:endParaRPr dirty="0">
              <a:solidFill>
                <a:schemeClr val="accent3">
                  <a:lumMod val="50000"/>
                </a:schemeClr>
              </a:solidFill>
              <a:highlight>
                <a:srgbClr val="FFFFFF"/>
              </a:highlight>
              <a:latin typeface="Roboto"/>
              <a:ea typeface="Roboto"/>
              <a:cs typeface="Roboto"/>
              <a:sym typeface="Roboto"/>
            </a:endParaRPr>
          </a:p>
          <a:p>
            <a:pPr marL="0" lvl="0" indent="0" algn="l" rtl="0">
              <a:spcBef>
                <a:spcPts val="0"/>
              </a:spcBef>
              <a:spcAft>
                <a:spcPts val="0"/>
              </a:spcAft>
              <a:buNone/>
            </a:pPr>
            <a:endParaRPr dirty="0"/>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16ed6073617_2_68"/>
          <p:cNvSpPr txBox="1">
            <a:spLocks noGrp="1"/>
          </p:cNvSpPr>
          <p:nvPr>
            <p:ph type="ctrTitle"/>
          </p:nvPr>
        </p:nvSpPr>
        <p:spPr>
          <a:xfrm>
            <a:off x="311701" y="390614"/>
            <a:ext cx="8520600" cy="1153051"/>
          </a:xfrm>
          <a:prstGeom prst="rect">
            <a:avLst/>
          </a:prstGeom>
        </p:spPr>
        <p:txBody>
          <a:bodyPr spcFirstLastPara="1" wrap="square" lIns="91425" tIns="91425" rIns="91425" bIns="91425" anchor="b" anchorCtr="0">
            <a:noAutofit/>
          </a:bodyPr>
          <a:lstStyle/>
          <a:p>
            <a:pPr marL="0" lvl="0" indent="0" algn="ctr" rtl="0">
              <a:spcBef>
                <a:spcPts val="700"/>
              </a:spcBef>
              <a:spcAft>
                <a:spcPts val="0"/>
              </a:spcAft>
              <a:buNone/>
            </a:pPr>
            <a:r>
              <a:rPr lang="en-US" dirty="0" smtClean="0">
                <a:solidFill>
                  <a:schemeClr val="bg2">
                    <a:lumMod val="10000"/>
                  </a:schemeClr>
                </a:solidFill>
              </a:rPr>
              <a:t>Box Plot to identify Outliers</a:t>
            </a:r>
            <a:endParaRPr dirty="0">
              <a:solidFill>
                <a:schemeClr val="bg2">
                  <a:lumMod val="10000"/>
                </a:schemeClr>
              </a:solidFill>
            </a:endParaRPr>
          </a:p>
        </p:txBody>
      </p:sp>
      <p:pic>
        <p:nvPicPr>
          <p:cNvPr id="155" name="Google Shape;155;g16ed6073617_2_68"/>
          <p:cNvPicPr preferRelativeResize="0"/>
          <p:nvPr/>
        </p:nvPicPr>
        <p:blipFill rotWithShape="1">
          <a:blip r:embed="rId3">
            <a:alphaModFix/>
          </a:blip>
          <a:srcRect l="2669" r="-2670"/>
          <a:stretch/>
        </p:blipFill>
        <p:spPr>
          <a:xfrm>
            <a:off x="2099777" y="1415087"/>
            <a:ext cx="5343242" cy="2291673"/>
          </a:xfrm>
          <a:prstGeom prst="rect">
            <a:avLst/>
          </a:prstGeom>
          <a:noFill/>
          <a:ln>
            <a:noFill/>
          </a:ln>
        </p:spPr>
      </p:pic>
      <p:sp>
        <p:nvSpPr>
          <p:cNvPr id="2" name="TextBox 1"/>
          <p:cNvSpPr txBox="1"/>
          <p:nvPr/>
        </p:nvSpPr>
        <p:spPr>
          <a:xfrm>
            <a:off x="147485" y="3992569"/>
            <a:ext cx="8684816" cy="738664"/>
          </a:xfrm>
          <a:prstGeom prst="rect">
            <a:avLst/>
          </a:prstGeom>
          <a:noFill/>
        </p:spPr>
        <p:txBody>
          <a:bodyPr wrap="square" rtlCol="0">
            <a:spAutoFit/>
          </a:bodyPr>
          <a:lstStyle/>
          <a:p>
            <a:r>
              <a:rPr lang="en-US" dirty="0" smtClean="0"/>
              <a:t>Maximum app have size between 0 to 30 , rest all are Outliers &amp; Maximum Rating is between 4 to 4.5 rest all are outliers </a:t>
            </a:r>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16ed6073617_2_57"/>
          <p:cNvSpPr txBox="1">
            <a:spLocks noGrp="1"/>
          </p:cNvSpPr>
          <p:nvPr>
            <p:ph type="ctrTitle"/>
          </p:nvPr>
        </p:nvSpPr>
        <p:spPr>
          <a:xfrm>
            <a:off x="311700" y="744575"/>
            <a:ext cx="8520600" cy="105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a:p>
            <a:pPr marL="76200" marR="38100" lvl="0" indent="0" algn="l" rtl="0">
              <a:lnSpc>
                <a:spcPct val="160000"/>
              </a:lnSpc>
              <a:spcBef>
                <a:spcPts val="600"/>
              </a:spcBef>
              <a:spcAft>
                <a:spcPts val="0"/>
              </a:spcAft>
              <a:buNone/>
            </a:pPr>
            <a:endParaRPr sz="1500" dirty="0">
              <a:solidFill>
                <a:schemeClr val="accent2"/>
              </a:solidFill>
              <a:latin typeface="Roboto"/>
              <a:ea typeface="Roboto"/>
              <a:cs typeface="Roboto"/>
              <a:sym typeface="Roboto"/>
            </a:endParaRPr>
          </a:p>
          <a:p>
            <a:pPr marL="0" lvl="0" indent="0" algn="l" rtl="0">
              <a:lnSpc>
                <a:spcPct val="115000"/>
              </a:lnSpc>
              <a:spcBef>
                <a:spcPts val="1200"/>
              </a:spcBef>
              <a:spcAft>
                <a:spcPts val="0"/>
              </a:spcAft>
              <a:buNone/>
            </a:pPr>
            <a:r>
              <a:rPr lang="en-GB" sz="2800" b="1" dirty="0">
                <a:solidFill>
                  <a:schemeClr val="accent2"/>
                </a:solidFill>
                <a:highlight>
                  <a:srgbClr val="FFFFFF"/>
                </a:highlight>
                <a:latin typeface="Roboto"/>
                <a:ea typeface="Roboto"/>
                <a:cs typeface="Roboto"/>
                <a:sym typeface="Roboto"/>
              </a:rPr>
              <a:t>Percent </a:t>
            </a:r>
            <a:r>
              <a:rPr lang="en-GB" sz="2800" b="1" dirty="0">
                <a:solidFill>
                  <a:schemeClr val="bg2">
                    <a:lumMod val="10000"/>
                  </a:schemeClr>
                </a:solidFill>
                <a:highlight>
                  <a:srgbClr val="FFFFFF"/>
                </a:highlight>
                <a:latin typeface="Roboto"/>
                <a:ea typeface="Roboto"/>
                <a:cs typeface="Roboto"/>
                <a:sym typeface="Roboto"/>
              </a:rPr>
              <a:t>of</a:t>
            </a:r>
            <a:r>
              <a:rPr lang="en-GB" sz="2800" b="1" dirty="0">
                <a:solidFill>
                  <a:schemeClr val="accent2"/>
                </a:solidFill>
                <a:highlight>
                  <a:srgbClr val="FFFFFF"/>
                </a:highlight>
                <a:latin typeface="Roboto"/>
                <a:ea typeface="Roboto"/>
                <a:cs typeface="Roboto"/>
                <a:sym typeface="Roboto"/>
              </a:rPr>
              <a:t> Free Vs Paid Apps </a:t>
            </a:r>
            <a:r>
              <a:rPr lang="en-GB" sz="2800" b="1" dirty="0" smtClean="0">
                <a:solidFill>
                  <a:schemeClr val="accent2"/>
                </a:solidFill>
                <a:highlight>
                  <a:srgbClr val="FFFFFF"/>
                </a:highlight>
                <a:latin typeface="Roboto"/>
                <a:ea typeface="Roboto"/>
                <a:cs typeface="Roboto"/>
                <a:sym typeface="Roboto"/>
              </a:rPr>
              <a:t>in play </a:t>
            </a:r>
            <a:r>
              <a:rPr lang="en-GB" sz="2800" b="1" dirty="0">
                <a:solidFill>
                  <a:schemeClr val="accent2"/>
                </a:solidFill>
                <a:highlight>
                  <a:srgbClr val="FFFFFF"/>
                </a:highlight>
                <a:latin typeface="Roboto"/>
                <a:ea typeface="Roboto"/>
                <a:cs typeface="Roboto"/>
                <a:sym typeface="Roboto"/>
              </a:rPr>
              <a:t>store</a:t>
            </a:r>
            <a:endParaRPr sz="2800" b="1" dirty="0">
              <a:solidFill>
                <a:schemeClr val="accent2"/>
              </a:solidFill>
              <a:highlight>
                <a:srgbClr val="FFFFFF"/>
              </a:highlight>
              <a:latin typeface="Roboto"/>
              <a:ea typeface="Roboto"/>
              <a:cs typeface="Roboto"/>
              <a:sym typeface="Roboto"/>
            </a:endParaRPr>
          </a:p>
          <a:p>
            <a:pPr marL="0" lvl="0" indent="0" algn="ctr" rtl="0">
              <a:spcBef>
                <a:spcPts val="1200"/>
              </a:spcBef>
              <a:spcAft>
                <a:spcPts val="0"/>
              </a:spcAft>
              <a:buNone/>
            </a:pPr>
            <a:endParaRPr dirty="0"/>
          </a:p>
        </p:txBody>
      </p:sp>
      <p:pic>
        <p:nvPicPr>
          <p:cNvPr id="162" name="Google Shape;162;g16ed6073617_2_57"/>
          <p:cNvPicPr preferRelativeResize="0"/>
          <p:nvPr/>
        </p:nvPicPr>
        <p:blipFill>
          <a:blip r:embed="rId3">
            <a:alphaModFix/>
          </a:blip>
          <a:stretch>
            <a:fillRect/>
          </a:stretch>
        </p:blipFill>
        <p:spPr>
          <a:xfrm>
            <a:off x="1151775" y="981375"/>
            <a:ext cx="3487750" cy="3022400"/>
          </a:xfrm>
          <a:prstGeom prst="rect">
            <a:avLst/>
          </a:prstGeom>
          <a:noFill/>
          <a:ln>
            <a:noFill/>
          </a:ln>
        </p:spPr>
      </p:pic>
      <p:sp>
        <p:nvSpPr>
          <p:cNvPr id="163" name="Google Shape;163;g16ed6073617_2_57"/>
          <p:cNvSpPr txBox="1"/>
          <p:nvPr/>
        </p:nvSpPr>
        <p:spPr>
          <a:xfrm>
            <a:off x="517538" y="4380826"/>
            <a:ext cx="760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accent3">
                    <a:lumMod val="50000"/>
                  </a:schemeClr>
                </a:solidFill>
              </a:rPr>
              <a:t>From this insight we can see play store have 92.2% Free Type and 7.8% is paid type</a:t>
            </a:r>
            <a:endParaRPr dirty="0">
              <a:solidFill>
                <a:schemeClr val="accent3">
                  <a:lumMod val="50000"/>
                </a:schemeClr>
              </a:solidFill>
            </a:endParaRPr>
          </a:p>
        </p:txBody>
      </p:sp>
      <p:pic>
        <p:nvPicPr>
          <p:cNvPr id="164" name="Google Shape;164;g16ed6073617_2_57"/>
          <p:cNvPicPr preferRelativeResize="0"/>
          <p:nvPr/>
        </p:nvPicPr>
        <p:blipFill>
          <a:blip r:embed="rId4">
            <a:alphaModFix/>
          </a:blip>
          <a:stretch>
            <a:fillRect/>
          </a:stretch>
        </p:blipFill>
        <p:spPr>
          <a:xfrm>
            <a:off x="6076335" y="865239"/>
            <a:ext cx="2586953" cy="1193649"/>
          </a:xfrm>
          <a:prstGeom prst="rect">
            <a:avLst/>
          </a:prstGeom>
          <a:noFill/>
          <a:ln>
            <a:noFill/>
          </a:ln>
        </p:spPr>
      </p:pic>
      <p:pic>
        <p:nvPicPr>
          <p:cNvPr id="165" name="Google Shape;165;g16ed6073617_2_57"/>
          <p:cNvPicPr preferRelativeResize="0"/>
          <p:nvPr/>
        </p:nvPicPr>
        <p:blipFill>
          <a:blip r:embed="rId5">
            <a:alphaModFix/>
          </a:blip>
          <a:stretch>
            <a:fillRect/>
          </a:stretch>
        </p:blipFill>
        <p:spPr>
          <a:xfrm>
            <a:off x="4319888" y="2175826"/>
            <a:ext cx="2419350" cy="1827949"/>
          </a:xfrm>
          <a:prstGeom prst="rect">
            <a:avLst/>
          </a:prstGeom>
          <a:noFill/>
          <a:ln>
            <a:noFill/>
          </a:ln>
        </p:spPr>
      </p:pic>
      <p:pic>
        <p:nvPicPr>
          <p:cNvPr id="166" name="Google Shape;166;g16ed6073617_2_57"/>
          <p:cNvPicPr preferRelativeResize="0"/>
          <p:nvPr/>
        </p:nvPicPr>
        <p:blipFill>
          <a:blip r:embed="rId6">
            <a:alphaModFix/>
          </a:blip>
          <a:stretch>
            <a:fillRect/>
          </a:stretch>
        </p:blipFill>
        <p:spPr>
          <a:xfrm>
            <a:off x="7053200" y="3089800"/>
            <a:ext cx="1828749" cy="121917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6ed6073617_2_79"/>
          <p:cNvSpPr txBox="1">
            <a:spLocks noGrp="1"/>
          </p:cNvSpPr>
          <p:nvPr>
            <p:ph type="ctrTitle"/>
          </p:nvPr>
        </p:nvSpPr>
        <p:spPr>
          <a:xfrm>
            <a:off x="311700" y="347100"/>
            <a:ext cx="8520600" cy="48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000" dirty="0">
                <a:solidFill>
                  <a:schemeClr val="bg2">
                    <a:lumMod val="10000"/>
                  </a:schemeClr>
                </a:solidFill>
              </a:rPr>
              <a:t>Number of Apps &amp; its Category based on Type</a:t>
            </a:r>
            <a:endParaRPr sz="2400" dirty="0">
              <a:solidFill>
                <a:schemeClr val="bg2">
                  <a:lumMod val="10000"/>
                </a:schemeClr>
              </a:solidFill>
            </a:endParaRPr>
          </a:p>
        </p:txBody>
      </p:sp>
      <p:sp>
        <p:nvSpPr>
          <p:cNvPr id="172" name="Google Shape;172;g16ed6073617_2_7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73" name="Google Shape;173;g16ed6073617_2_79"/>
          <p:cNvPicPr preferRelativeResize="0"/>
          <p:nvPr/>
        </p:nvPicPr>
        <p:blipFill>
          <a:blip r:embed="rId3">
            <a:alphaModFix/>
          </a:blip>
          <a:stretch>
            <a:fillRect/>
          </a:stretch>
        </p:blipFill>
        <p:spPr>
          <a:xfrm>
            <a:off x="2444200" y="836089"/>
            <a:ext cx="6496050" cy="3549100"/>
          </a:xfrm>
          <a:prstGeom prst="rect">
            <a:avLst/>
          </a:prstGeom>
          <a:noFill/>
          <a:ln>
            <a:noFill/>
          </a:ln>
        </p:spPr>
      </p:pic>
      <p:sp>
        <p:nvSpPr>
          <p:cNvPr id="174" name="Google Shape;174;g16ed6073617_2_79"/>
          <p:cNvSpPr txBox="1"/>
          <p:nvPr/>
        </p:nvSpPr>
        <p:spPr>
          <a:xfrm>
            <a:off x="730200" y="4354430"/>
            <a:ext cx="7683600" cy="830966"/>
          </a:xfrm>
          <a:prstGeom prst="rect">
            <a:avLst/>
          </a:prstGeom>
          <a:noFill/>
          <a:ln>
            <a:noFill/>
          </a:ln>
        </p:spPr>
        <p:txBody>
          <a:bodyPr spcFirstLastPara="1" wrap="square" lIns="91425" tIns="91425" rIns="91425" bIns="91425" anchor="t" anchorCtr="0">
            <a:spAutoFit/>
          </a:bodyPr>
          <a:lstStyle/>
          <a:p>
            <a:pPr lvl="0"/>
            <a:r>
              <a:rPr lang="en-US" dirty="0"/>
              <a:t>Each category of free and paid types are shown here with number of </a:t>
            </a:r>
            <a:r>
              <a:rPr lang="en-US" dirty="0" smtClean="0"/>
              <a:t>apps </a:t>
            </a:r>
            <a:r>
              <a:rPr lang="en-US" dirty="0"/>
              <a:t>( blue-free type and orange-paid type). It can be easily seen that there are lot more free apps as compared to the paid apps.</a:t>
            </a:r>
            <a:endParaRPr dirty="0"/>
          </a:p>
        </p:txBody>
      </p:sp>
      <p:sp>
        <p:nvSpPr>
          <p:cNvPr id="175" name="Google Shape;175;g16ed6073617_2_79"/>
          <p:cNvSpPr txBox="1"/>
          <p:nvPr/>
        </p:nvSpPr>
        <p:spPr>
          <a:xfrm>
            <a:off x="284000" y="1419975"/>
            <a:ext cx="122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76" name="Google Shape;176;g16ed6073617_2_79"/>
          <p:cNvPicPr preferRelativeResize="0"/>
          <p:nvPr/>
        </p:nvPicPr>
        <p:blipFill>
          <a:blip r:embed="rId4">
            <a:alphaModFix/>
          </a:blip>
          <a:stretch>
            <a:fillRect/>
          </a:stretch>
        </p:blipFill>
        <p:spPr>
          <a:xfrm>
            <a:off x="138125" y="2834126"/>
            <a:ext cx="2110126" cy="1551062"/>
          </a:xfrm>
          <a:prstGeom prst="rect">
            <a:avLst/>
          </a:prstGeom>
          <a:noFill/>
          <a:ln>
            <a:noFill/>
          </a:ln>
        </p:spPr>
      </p:pic>
      <p:pic>
        <p:nvPicPr>
          <p:cNvPr id="177" name="Google Shape;177;g16ed6073617_2_79"/>
          <p:cNvPicPr preferRelativeResize="0"/>
          <p:nvPr/>
        </p:nvPicPr>
        <p:blipFill>
          <a:blip r:embed="rId5">
            <a:alphaModFix/>
          </a:blip>
          <a:stretch>
            <a:fillRect/>
          </a:stretch>
        </p:blipFill>
        <p:spPr>
          <a:xfrm>
            <a:off x="504875" y="967525"/>
            <a:ext cx="1743376" cy="160422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6ed6073617_2_92"/>
          <p:cNvSpPr txBox="1">
            <a:spLocks noGrp="1"/>
          </p:cNvSpPr>
          <p:nvPr>
            <p:ph type="ctrTitle"/>
          </p:nvPr>
        </p:nvSpPr>
        <p:spPr>
          <a:xfrm>
            <a:off x="311700" y="287025"/>
            <a:ext cx="85206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200" dirty="0">
                <a:solidFill>
                  <a:schemeClr val="bg2">
                    <a:lumMod val="10000"/>
                  </a:schemeClr>
                </a:solidFill>
                <a:highlight>
                  <a:srgbClr val="FFFFFF"/>
                </a:highlight>
                <a:latin typeface="Roboto"/>
                <a:ea typeface="Roboto"/>
                <a:cs typeface="Roboto"/>
                <a:sym typeface="Roboto"/>
              </a:rPr>
              <a:t>Based on Content Rating</a:t>
            </a:r>
            <a:endParaRPr sz="8000" dirty="0">
              <a:solidFill>
                <a:schemeClr val="bg2">
                  <a:lumMod val="10000"/>
                </a:schemeClr>
              </a:solidFill>
            </a:endParaRPr>
          </a:p>
        </p:txBody>
      </p:sp>
      <p:sp>
        <p:nvSpPr>
          <p:cNvPr id="183" name="Google Shape;183;g16ed6073617_2_92"/>
          <p:cNvSpPr txBox="1">
            <a:spLocks noGrp="1"/>
          </p:cNvSpPr>
          <p:nvPr>
            <p:ph type="subTitle" idx="1"/>
          </p:nvPr>
        </p:nvSpPr>
        <p:spPr>
          <a:xfrm>
            <a:off x="106575" y="2224650"/>
            <a:ext cx="8520600" cy="13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900"/>
              <a:t>e</a:t>
            </a:r>
            <a:endParaRPr sz="2900"/>
          </a:p>
        </p:txBody>
      </p:sp>
      <p:pic>
        <p:nvPicPr>
          <p:cNvPr id="184" name="Google Shape;184;g16ed6073617_2_92"/>
          <p:cNvPicPr preferRelativeResize="0"/>
          <p:nvPr/>
        </p:nvPicPr>
        <p:blipFill>
          <a:blip r:embed="rId3">
            <a:alphaModFix/>
          </a:blip>
          <a:stretch>
            <a:fillRect/>
          </a:stretch>
        </p:blipFill>
        <p:spPr>
          <a:xfrm>
            <a:off x="424275" y="1183950"/>
            <a:ext cx="4572000" cy="3390900"/>
          </a:xfrm>
          <a:prstGeom prst="rect">
            <a:avLst/>
          </a:prstGeom>
          <a:noFill/>
          <a:ln>
            <a:noFill/>
          </a:ln>
        </p:spPr>
      </p:pic>
      <p:sp>
        <p:nvSpPr>
          <p:cNvPr id="185" name="Google Shape;185;g16ed6073617_2_92"/>
          <p:cNvSpPr txBox="1"/>
          <p:nvPr/>
        </p:nvSpPr>
        <p:spPr>
          <a:xfrm>
            <a:off x="5885050" y="3076800"/>
            <a:ext cx="3171300" cy="130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chemeClr val="accent3">
                    <a:lumMod val="50000"/>
                  </a:schemeClr>
                </a:solidFill>
              </a:rPr>
              <a:t>Everyone have greater portion in content rating </a:t>
            </a:r>
            <a:r>
              <a:rPr lang="en-GB" sz="1600" dirty="0">
                <a:solidFill>
                  <a:schemeClr val="accent3">
                    <a:lumMod val="50000"/>
                  </a:schemeClr>
                </a:solidFill>
                <a:highlight>
                  <a:srgbClr val="FFFFFF"/>
                </a:highlight>
                <a:latin typeface="Roboto"/>
                <a:ea typeface="Roboto"/>
                <a:cs typeface="Roboto"/>
                <a:sym typeface="Roboto"/>
              </a:rPr>
              <a:t>Highest Rating Done by Everyone Then Teen Then 17+ Mature  And 10+ Everyone Have almost Same Contribution and No Rating Done by Adults And unrated</a:t>
            </a:r>
            <a:endParaRPr sz="1600" dirty="0">
              <a:solidFill>
                <a:schemeClr val="accent3">
                  <a:lumMod val="50000"/>
                </a:schemeClr>
              </a:solidFill>
            </a:endParaRPr>
          </a:p>
        </p:txBody>
      </p:sp>
      <p:pic>
        <p:nvPicPr>
          <p:cNvPr id="186" name="Google Shape;186;g16ed6073617_2_92"/>
          <p:cNvPicPr preferRelativeResize="0"/>
          <p:nvPr/>
        </p:nvPicPr>
        <p:blipFill>
          <a:blip r:embed="rId4">
            <a:alphaModFix/>
          </a:blip>
          <a:stretch>
            <a:fillRect/>
          </a:stretch>
        </p:blipFill>
        <p:spPr>
          <a:xfrm>
            <a:off x="5313975" y="397899"/>
            <a:ext cx="3313200" cy="198150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1600" b="1">
              <a:solidFill>
                <a:schemeClr val="lt1"/>
              </a:solidFill>
              <a:latin typeface="Montserrat"/>
              <a:ea typeface="Montserrat"/>
              <a:cs typeface="Montserrat"/>
              <a:sym typeface="Montserrat"/>
            </a:endParaRPr>
          </a:p>
        </p:txBody>
      </p:sp>
      <p:sp>
        <p:nvSpPr>
          <p:cNvPr id="63" name="Google Shape;63;p2"/>
          <p:cNvSpPr txBox="1"/>
          <p:nvPr/>
        </p:nvSpPr>
        <p:spPr>
          <a:xfrm>
            <a:off x="574080" y="555256"/>
            <a:ext cx="7995840" cy="3908732"/>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sz="2800" b="1" dirty="0">
                <a:solidFill>
                  <a:srgbClr val="640000"/>
                </a:solidFill>
              </a:rPr>
              <a:t>Why did We choose the google play store for analysis?</a:t>
            </a:r>
            <a:endParaRPr sz="2800" b="1" dirty="0">
              <a:solidFill>
                <a:srgbClr val="640000"/>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GB" b="1" dirty="0">
                <a:solidFill>
                  <a:srgbClr val="202124"/>
                </a:solidFill>
                <a:highlight>
                  <a:srgbClr val="FFFFFF"/>
                </a:highlight>
              </a:rPr>
              <a:t>Google Play services helps to ensure the security and reliability of an Android device, and keep devices updated with the latest security features.</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GB" dirty="0">
                <a:latin typeface="Arial Narrow" panose="020B0606020202030204" pitchFamily="34" charset="0"/>
              </a:rPr>
              <a:t>Google Play partners with developers to provide access to over 2 billion active monthly users and it </a:t>
            </a:r>
            <a:r>
              <a:rPr lang="en-GB" dirty="0">
                <a:solidFill>
                  <a:srgbClr val="202124"/>
                </a:solidFill>
                <a:highlight>
                  <a:srgbClr val="FFFFFF"/>
                </a:highlight>
                <a:latin typeface="Arial Narrow" panose="020B0606020202030204" pitchFamily="34" charset="0"/>
              </a:rPr>
              <a:t>offer</a:t>
            </a:r>
            <a:r>
              <a:rPr lang="en-GB" sz="1200" dirty="0">
                <a:solidFill>
                  <a:srgbClr val="202124"/>
                </a:solidFill>
                <a:highlight>
                  <a:srgbClr val="FFFFFF"/>
                </a:highlight>
                <a:latin typeface="Arial Narrow" panose="020B0606020202030204" pitchFamily="34" charset="0"/>
              </a:rPr>
              <a:t> </a:t>
            </a:r>
            <a:r>
              <a:rPr lang="en-GB" sz="1200" dirty="0" smtClean="0">
                <a:solidFill>
                  <a:srgbClr val="202124"/>
                </a:solidFill>
                <a:highlight>
                  <a:srgbClr val="FFFFFF"/>
                </a:highlight>
                <a:latin typeface="Arial Narrow" panose="020B0606020202030204" pitchFamily="34" charset="0"/>
              </a:rPr>
              <a:t>nearly </a:t>
            </a:r>
          </a:p>
          <a:p>
            <a:pPr marL="0" lvl="0" indent="0" algn="l" rtl="0">
              <a:spcBef>
                <a:spcPts val="0"/>
              </a:spcBef>
              <a:spcAft>
                <a:spcPts val="0"/>
              </a:spcAft>
              <a:buNone/>
            </a:pPr>
            <a:r>
              <a:rPr lang="en-GB" sz="1800" b="1" dirty="0" smtClean="0">
                <a:solidFill>
                  <a:srgbClr val="202124"/>
                </a:solidFill>
                <a:highlight>
                  <a:srgbClr val="FFFFFF"/>
                </a:highlight>
                <a:latin typeface="Arial Narrow" panose="020B0606020202030204" pitchFamily="34" charset="0"/>
              </a:rPr>
              <a:t>2 Million</a:t>
            </a:r>
            <a:r>
              <a:rPr lang="en-GB" sz="1800" dirty="0" smtClean="0">
                <a:solidFill>
                  <a:srgbClr val="202124"/>
                </a:solidFill>
                <a:highlight>
                  <a:srgbClr val="FFFFFF"/>
                </a:highlight>
                <a:latin typeface="Arial Narrow" panose="020B0606020202030204" pitchFamily="34" charset="0"/>
              </a:rPr>
              <a:t> </a:t>
            </a:r>
            <a:r>
              <a:rPr lang="en-GB" dirty="0" smtClean="0">
                <a:solidFill>
                  <a:srgbClr val="202124"/>
                </a:solidFill>
                <a:highlight>
                  <a:srgbClr val="FFFFFF"/>
                </a:highlight>
                <a:latin typeface="Arial Narrow" panose="020B0606020202030204" pitchFamily="34" charset="0"/>
              </a:rPr>
              <a:t>app</a:t>
            </a:r>
            <a:r>
              <a:rPr lang="en-GB" dirty="0" smtClean="0">
                <a:latin typeface="Arial Narrow" panose="020B0606020202030204" pitchFamily="34" charset="0"/>
              </a:rPr>
              <a:t>. Distribution </a:t>
            </a:r>
            <a:r>
              <a:rPr lang="en-GB" dirty="0">
                <a:latin typeface="Arial Narrow" panose="020B0606020202030204" pitchFamily="34" charset="0"/>
              </a:rPr>
              <a:t>is free for everyone but because of this developers may receive feedback from tester and get certain amounts of reviews. We use this and got some knowledge about the app to predict its success </a:t>
            </a:r>
            <a:endParaRPr dirty="0">
              <a:latin typeface="Arial Narrow" panose="020B0606020202030204" pitchFamily="34" charset="0"/>
            </a:endParaRPr>
          </a:p>
          <a:p>
            <a:pPr marL="0" lvl="0" indent="0" algn="l" rtl="0">
              <a:spcBef>
                <a:spcPts val="0"/>
              </a:spcBef>
              <a:spcAft>
                <a:spcPts val="0"/>
              </a:spcAft>
              <a:buNone/>
            </a:pPr>
            <a:endParaRPr dirty="0">
              <a:latin typeface="Arial Narrow" panose="020B0606020202030204" pitchFamily="34" charset="0"/>
            </a:endParaRPr>
          </a:p>
          <a:p>
            <a:pPr marL="0" lvl="0" indent="0" algn="l" rtl="0">
              <a:spcBef>
                <a:spcPts val="0"/>
              </a:spcBef>
              <a:spcAft>
                <a:spcPts val="0"/>
              </a:spcAft>
              <a:buNone/>
            </a:pPr>
            <a:r>
              <a:rPr lang="en-GB" dirty="0">
                <a:latin typeface="Arial Narrow" panose="020B0606020202030204" pitchFamily="34" charset="0"/>
              </a:rPr>
              <a:t>Mobile App Market is set to grow </a:t>
            </a:r>
            <a:r>
              <a:rPr lang="en-GB" b="1" dirty="0">
                <a:latin typeface="Arial Narrow" panose="020B0606020202030204" pitchFamily="34" charset="0"/>
              </a:rPr>
              <a:t>20% </a:t>
            </a:r>
            <a:r>
              <a:rPr lang="en-GB" dirty="0">
                <a:latin typeface="Arial Narrow" panose="020B0606020202030204" pitchFamily="34" charset="0"/>
              </a:rPr>
              <a:t>by </a:t>
            </a:r>
            <a:r>
              <a:rPr lang="en-GB" b="1" dirty="0">
                <a:latin typeface="Arial Narrow" panose="020B0606020202030204" pitchFamily="34" charset="0"/>
              </a:rPr>
              <a:t>2023 </a:t>
            </a:r>
            <a:endParaRPr b="1" dirty="0">
              <a:latin typeface="Arial Narrow" panose="020B0606020202030204" pitchFamily="34" charset="0"/>
            </a:endParaRPr>
          </a:p>
          <a:p>
            <a:pPr marL="0" lvl="0" indent="0" algn="l" rtl="0">
              <a:spcBef>
                <a:spcPts val="0"/>
              </a:spcBef>
              <a:spcAft>
                <a:spcPts val="0"/>
              </a:spcAft>
              <a:buNone/>
            </a:pPr>
            <a:endParaRPr dirty="0">
              <a:latin typeface="Arial Narrow" panose="020B0606020202030204" pitchFamily="34" charset="0"/>
            </a:endParaRPr>
          </a:p>
          <a:p>
            <a:pPr marL="0" lvl="0" indent="0" algn="l" rtl="0">
              <a:spcBef>
                <a:spcPts val="0"/>
              </a:spcBef>
              <a:spcAft>
                <a:spcPts val="0"/>
              </a:spcAft>
              <a:buNone/>
            </a:pPr>
            <a:r>
              <a:rPr lang="en-GB" dirty="0">
                <a:latin typeface="Arial Narrow" panose="020B0606020202030204" pitchFamily="34" charset="0"/>
              </a:rPr>
              <a:t>Android Apps comprise 90% of the Mobile App Market</a:t>
            </a:r>
            <a:endParaRPr dirty="0">
              <a:latin typeface="Arial Narrow" panose="020B0606020202030204" pitchFamily="34" charset="0"/>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1026" name="Picture 2" descr="Google Play Icon - Free vector graphic on Pixab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9468" y="3572171"/>
            <a:ext cx="1018340" cy="11420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Play Icon PNG Images, Free Transparent Google Play Icon Download -  Ki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55159"/>
            <a:ext cx="1748230" cy="9790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16ed6073617_2_110"/>
          <p:cNvSpPr txBox="1">
            <a:spLocks noGrp="1"/>
          </p:cNvSpPr>
          <p:nvPr>
            <p:ph type="ctrTitle"/>
          </p:nvPr>
        </p:nvSpPr>
        <p:spPr>
          <a:xfrm>
            <a:off x="0" y="117975"/>
            <a:ext cx="62010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600" dirty="0">
                <a:solidFill>
                  <a:schemeClr val="bg2">
                    <a:lumMod val="10000"/>
                  </a:schemeClr>
                </a:solidFill>
                <a:highlight>
                  <a:srgbClr val="FFFFFF"/>
                </a:highlight>
                <a:latin typeface="Roboto"/>
                <a:ea typeface="Roboto"/>
                <a:cs typeface="Roboto"/>
                <a:sym typeface="Roboto"/>
              </a:rPr>
              <a:t>Top 5 Based on Category</a:t>
            </a:r>
            <a:endParaRPr sz="8000" dirty="0">
              <a:solidFill>
                <a:schemeClr val="bg2">
                  <a:lumMod val="10000"/>
                </a:schemeClr>
              </a:solidFill>
            </a:endParaRPr>
          </a:p>
        </p:txBody>
      </p:sp>
      <p:pic>
        <p:nvPicPr>
          <p:cNvPr id="193" name="Google Shape;193;g16ed6073617_2_110"/>
          <p:cNvPicPr preferRelativeResize="0"/>
          <p:nvPr/>
        </p:nvPicPr>
        <p:blipFill>
          <a:blip r:embed="rId3">
            <a:alphaModFix/>
          </a:blip>
          <a:stretch>
            <a:fillRect/>
          </a:stretch>
        </p:blipFill>
        <p:spPr>
          <a:xfrm>
            <a:off x="3352801" y="796425"/>
            <a:ext cx="5530607" cy="3329059"/>
          </a:xfrm>
          <a:prstGeom prst="rect">
            <a:avLst/>
          </a:prstGeom>
          <a:noFill/>
          <a:ln>
            <a:noFill/>
          </a:ln>
        </p:spPr>
      </p:pic>
      <p:pic>
        <p:nvPicPr>
          <p:cNvPr id="194" name="Google Shape;194;g16ed6073617_2_110"/>
          <p:cNvPicPr preferRelativeResize="0"/>
          <p:nvPr/>
        </p:nvPicPr>
        <p:blipFill>
          <a:blip r:embed="rId4">
            <a:alphaModFix/>
          </a:blip>
          <a:stretch>
            <a:fillRect/>
          </a:stretch>
        </p:blipFill>
        <p:spPr>
          <a:xfrm>
            <a:off x="1327900" y="780825"/>
            <a:ext cx="1569725" cy="1399275"/>
          </a:xfrm>
          <a:prstGeom prst="rect">
            <a:avLst/>
          </a:prstGeom>
          <a:noFill/>
          <a:ln>
            <a:noFill/>
          </a:ln>
        </p:spPr>
      </p:pic>
      <p:pic>
        <p:nvPicPr>
          <p:cNvPr id="195" name="Google Shape;195;g16ed6073617_2_110"/>
          <p:cNvPicPr preferRelativeResize="0"/>
          <p:nvPr/>
        </p:nvPicPr>
        <p:blipFill>
          <a:blip r:embed="rId5">
            <a:alphaModFix/>
          </a:blip>
          <a:stretch>
            <a:fillRect/>
          </a:stretch>
        </p:blipFill>
        <p:spPr>
          <a:xfrm>
            <a:off x="0" y="1172713"/>
            <a:ext cx="1494750" cy="1399274"/>
          </a:xfrm>
          <a:prstGeom prst="rect">
            <a:avLst/>
          </a:prstGeom>
          <a:noFill/>
          <a:ln>
            <a:noFill/>
          </a:ln>
        </p:spPr>
      </p:pic>
      <p:pic>
        <p:nvPicPr>
          <p:cNvPr id="196" name="Google Shape;196;g16ed6073617_2_110"/>
          <p:cNvPicPr preferRelativeResize="0"/>
          <p:nvPr/>
        </p:nvPicPr>
        <p:blipFill>
          <a:blip r:embed="rId6">
            <a:alphaModFix/>
          </a:blip>
          <a:stretch>
            <a:fillRect/>
          </a:stretch>
        </p:blipFill>
        <p:spPr>
          <a:xfrm>
            <a:off x="936325" y="2669350"/>
            <a:ext cx="1881075" cy="957375"/>
          </a:xfrm>
          <a:prstGeom prst="rect">
            <a:avLst/>
          </a:prstGeom>
          <a:noFill/>
          <a:ln>
            <a:noFill/>
          </a:ln>
        </p:spPr>
      </p:pic>
      <p:pic>
        <p:nvPicPr>
          <p:cNvPr id="197" name="Google Shape;197;g16ed6073617_2_110"/>
          <p:cNvPicPr preferRelativeResize="0"/>
          <p:nvPr/>
        </p:nvPicPr>
        <p:blipFill>
          <a:blip r:embed="rId7">
            <a:alphaModFix/>
          </a:blip>
          <a:stretch>
            <a:fillRect/>
          </a:stretch>
        </p:blipFill>
        <p:spPr>
          <a:xfrm>
            <a:off x="10318" y="3340621"/>
            <a:ext cx="1569725" cy="1569725"/>
          </a:xfrm>
          <a:prstGeom prst="rect">
            <a:avLst/>
          </a:prstGeom>
          <a:noFill/>
          <a:ln>
            <a:noFill/>
          </a:ln>
        </p:spPr>
      </p:pic>
      <p:pic>
        <p:nvPicPr>
          <p:cNvPr id="198" name="Google Shape;198;g16ed6073617_2_110"/>
          <p:cNvPicPr preferRelativeResize="0"/>
          <p:nvPr/>
        </p:nvPicPr>
        <p:blipFill>
          <a:blip r:embed="rId8">
            <a:alphaModFix/>
          </a:blip>
          <a:stretch>
            <a:fillRect/>
          </a:stretch>
        </p:blipFill>
        <p:spPr>
          <a:xfrm>
            <a:off x="1327900" y="3734425"/>
            <a:ext cx="1736301" cy="1291577"/>
          </a:xfrm>
          <a:prstGeom prst="rect">
            <a:avLst/>
          </a:prstGeom>
          <a:noFill/>
          <a:ln>
            <a:noFill/>
          </a:ln>
        </p:spPr>
      </p:pic>
      <p:sp>
        <p:nvSpPr>
          <p:cNvPr id="2" name="Rectangle 1"/>
          <p:cNvSpPr/>
          <p:nvPr/>
        </p:nvSpPr>
        <p:spPr>
          <a:xfrm>
            <a:off x="3510116" y="4198374"/>
            <a:ext cx="5373292" cy="711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bar graph is showing the analysis of top five category in terms of apps count. We observe that the category 'FAMILY' has the highest number of count, i.e, 1829.</a:t>
            </a:r>
          </a:p>
        </p:txBody>
      </p:sp>
    </p:spTree>
  </p:cSld>
  <p:clrMapOvr>
    <a:masterClrMapping/>
  </p:clrMapOvr>
  <mc:AlternateContent xmlns:mc="http://schemas.openxmlformats.org/markup-compatibility/2006">
    <mc:Choice xmlns:p14="http://schemas.microsoft.com/office/powerpoint/2010/main" Requires="p14">
      <p:transition p14:dur="10">
        <p14:conveyor dir="l"/>
      </p:transition>
    </mc:Choice>
    <mc:Fallback>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16ed6073617_2_122"/>
          <p:cNvSpPr txBox="1">
            <a:spLocks noGrp="1"/>
          </p:cNvSpPr>
          <p:nvPr>
            <p:ph type="ctrTitle"/>
          </p:nvPr>
        </p:nvSpPr>
        <p:spPr>
          <a:xfrm>
            <a:off x="115350" y="615575"/>
            <a:ext cx="8717100" cy="67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900" dirty="0" smtClean="0">
                <a:solidFill>
                  <a:schemeClr val="accent2"/>
                </a:solidFill>
                <a:highlight>
                  <a:srgbClr val="FFFFFF"/>
                </a:highlight>
                <a:latin typeface="Roboto"/>
                <a:ea typeface="Roboto"/>
                <a:cs typeface="Roboto"/>
                <a:sym typeface="Roboto"/>
              </a:rPr>
              <a:t> </a:t>
            </a:r>
            <a:r>
              <a:rPr lang="en-GB" sz="2800" dirty="0" smtClean="0">
                <a:solidFill>
                  <a:schemeClr val="bg2">
                    <a:lumMod val="10000"/>
                  </a:schemeClr>
                </a:solidFill>
                <a:highlight>
                  <a:srgbClr val="FFFFFF"/>
                </a:highlight>
                <a:latin typeface="Roboto"/>
                <a:ea typeface="Roboto"/>
                <a:cs typeface="Roboto"/>
                <a:sym typeface="Roboto"/>
              </a:rPr>
              <a:t>Top </a:t>
            </a:r>
            <a:r>
              <a:rPr lang="en-GB" sz="2800" dirty="0">
                <a:solidFill>
                  <a:schemeClr val="bg2">
                    <a:lumMod val="10000"/>
                  </a:schemeClr>
                </a:solidFill>
                <a:highlight>
                  <a:srgbClr val="FFFFFF"/>
                </a:highlight>
                <a:latin typeface="Roboto"/>
                <a:ea typeface="Roboto"/>
                <a:cs typeface="Roboto"/>
                <a:sym typeface="Roboto"/>
              </a:rPr>
              <a:t>5 category in terms of installs.</a:t>
            </a:r>
            <a:endParaRPr sz="5900" dirty="0">
              <a:solidFill>
                <a:schemeClr val="bg2">
                  <a:lumMod val="10000"/>
                </a:schemeClr>
              </a:solidFill>
            </a:endParaRPr>
          </a:p>
        </p:txBody>
      </p:sp>
      <p:pic>
        <p:nvPicPr>
          <p:cNvPr id="205" name="Google Shape;205;g16ed6073617_2_122"/>
          <p:cNvPicPr preferRelativeResize="0"/>
          <p:nvPr/>
        </p:nvPicPr>
        <p:blipFill>
          <a:blip r:embed="rId3">
            <a:alphaModFix/>
          </a:blip>
          <a:stretch>
            <a:fillRect/>
          </a:stretch>
        </p:blipFill>
        <p:spPr>
          <a:xfrm>
            <a:off x="257850" y="1418850"/>
            <a:ext cx="4417975" cy="3536975"/>
          </a:xfrm>
          <a:prstGeom prst="rect">
            <a:avLst/>
          </a:prstGeom>
          <a:noFill/>
          <a:ln>
            <a:noFill/>
          </a:ln>
        </p:spPr>
      </p:pic>
      <p:pic>
        <p:nvPicPr>
          <p:cNvPr id="206" name="Google Shape;206;g16ed6073617_2_122"/>
          <p:cNvPicPr preferRelativeResize="0"/>
          <p:nvPr/>
        </p:nvPicPr>
        <p:blipFill rotWithShape="1">
          <a:blip r:embed="rId4">
            <a:alphaModFix/>
          </a:blip>
          <a:srcRect b="10992"/>
          <a:stretch/>
        </p:blipFill>
        <p:spPr>
          <a:xfrm>
            <a:off x="6416853" y="477942"/>
            <a:ext cx="2556200" cy="2111424"/>
          </a:xfrm>
          <a:prstGeom prst="rect">
            <a:avLst/>
          </a:prstGeom>
          <a:noFill/>
          <a:ln>
            <a:noFill/>
          </a:ln>
        </p:spPr>
      </p:pic>
      <p:pic>
        <p:nvPicPr>
          <p:cNvPr id="207" name="Google Shape;207;g16ed6073617_2_122"/>
          <p:cNvPicPr preferRelativeResize="0"/>
          <p:nvPr/>
        </p:nvPicPr>
        <p:blipFill rotWithShape="1">
          <a:blip r:embed="rId5">
            <a:alphaModFix/>
          </a:blip>
          <a:srcRect b="15966"/>
          <a:stretch/>
        </p:blipFill>
        <p:spPr>
          <a:xfrm>
            <a:off x="4675825" y="1973550"/>
            <a:ext cx="2324100" cy="1656825"/>
          </a:xfrm>
          <a:prstGeom prst="rect">
            <a:avLst/>
          </a:prstGeom>
          <a:noFill/>
          <a:ln>
            <a:noFill/>
          </a:ln>
        </p:spPr>
      </p:pic>
      <p:pic>
        <p:nvPicPr>
          <p:cNvPr id="208" name="Google Shape;208;g16ed6073617_2_122"/>
          <p:cNvPicPr preferRelativeResize="0"/>
          <p:nvPr/>
        </p:nvPicPr>
        <p:blipFill>
          <a:blip r:embed="rId6">
            <a:alphaModFix/>
          </a:blip>
          <a:stretch>
            <a:fillRect/>
          </a:stretch>
        </p:blipFill>
        <p:spPr>
          <a:xfrm>
            <a:off x="7304725" y="2710737"/>
            <a:ext cx="1839275" cy="1839275"/>
          </a:xfrm>
          <a:prstGeom prst="rect">
            <a:avLst/>
          </a:prstGeom>
          <a:noFill/>
          <a:ln>
            <a:noFill/>
          </a:ln>
        </p:spPr>
      </p:pic>
      <p:sp>
        <p:nvSpPr>
          <p:cNvPr id="2" name="Rectangle 1"/>
          <p:cNvSpPr/>
          <p:nvPr/>
        </p:nvSpPr>
        <p:spPr>
          <a:xfrm>
            <a:off x="4675825" y="3814916"/>
            <a:ext cx="3019128" cy="1140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lumMod val="50000"/>
                  </a:schemeClr>
                </a:solidFill>
              </a:rPr>
              <a:t>This bar graph </a:t>
            </a:r>
            <a:r>
              <a:rPr lang="en-US" dirty="0" smtClean="0">
                <a:solidFill>
                  <a:schemeClr val="accent3">
                    <a:lumMod val="50000"/>
                  </a:schemeClr>
                </a:solidFill>
              </a:rPr>
              <a:t>shows </a:t>
            </a:r>
            <a:r>
              <a:rPr lang="en-US" dirty="0">
                <a:solidFill>
                  <a:schemeClr val="accent3">
                    <a:lumMod val="50000"/>
                  </a:schemeClr>
                </a:solidFill>
              </a:rPr>
              <a:t>the top five category in terms of installs. The category 'GAME' has the highest number of installs.</a:t>
            </a: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16d8f5272f6_0_6"/>
          <p:cNvSpPr txBox="1">
            <a:spLocks noGrp="1"/>
          </p:cNvSpPr>
          <p:nvPr>
            <p:ph type="ctrTitle"/>
          </p:nvPr>
        </p:nvSpPr>
        <p:spPr>
          <a:xfrm>
            <a:off x="311688" y="573913"/>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chemeClr val="bg2">
                    <a:lumMod val="10000"/>
                  </a:schemeClr>
                </a:solidFill>
              </a:rPr>
              <a:t>Based on Rating </a:t>
            </a:r>
            <a:endParaRPr dirty="0">
              <a:solidFill>
                <a:schemeClr val="bg2">
                  <a:lumMod val="10000"/>
                </a:schemeClr>
              </a:solidFill>
            </a:endParaRPr>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pic>
        <p:nvPicPr>
          <p:cNvPr id="215" name="Google Shape;215;g16d8f5272f6_0_6"/>
          <p:cNvPicPr preferRelativeResize="0"/>
          <p:nvPr/>
        </p:nvPicPr>
        <p:blipFill>
          <a:blip r:embed="rId3">
            <a:alphaModFix/>
          </a:blip>
          <a:stretch>
            <a:fillRect/>
          </a:stretch>
        </p:blipFill>
        <p:spPr>
          <a:xfrm>
            <a:off x="257529" y="1124663"/>
            <a:ext cx="3314700" cy="3314700"/>
          </a:xfrm>
          <a:prstGeom prst="rect">
            <a:avLst/>
          </a:prstGeom>
          <a:noFill/>
          <a:ln>
            <a:noFill/>
          </a:ln>
        </p:spPr>
      </p:pic>
      <p:pic>
        <p:nvPicPr>
          <p:cNvPr id="216" name="Google Shape;216;g16d8f5272f6_0_6"/>
          <p:cNvPicPr preferRelativeResize="0"/>
          <p:nvPr/>
        </p:nvPicPr>
        <p:blipFill>
          <a:blip r:embed="rId4">
            <a:alphaModFix/>
          </a:blip>
          <a:stretch>
            <a:fillRect/>
          </a:stretch>
        </p:blipFill>
        <p:spPr>
          <a:xfrm>
            <a:off x="4571988" y="1466195"/>
            <a:ext cx="1940261" cy="1990494"/>
          </a:xfrm>
          <a:prstGeom prst="rect">
            <a:avLst/>
          </a:prstGeom>
          <a:noFill/>
          <a:ln>
            <a:noFill/>
          </a:ln>
        </p:spPr>
      </p:pic>
      <p:pic>
        <p:nvPicPr>
          <p:cNvPr id="217" name="Google Shape;217;g16d8f5272f6_0_6"/>
          <p:cNvPicPr preferRelativeResize="0"/>
          <p:nvPr/>
        </p:nvPicPr>
        <p:blipFill rotWithShape="1">
          <a:blip r:embed="rId5">
            <a:alphaModFix/>
          </a:blip>
          <a:srcRect b="16715"/>
          <a:stretch/>
        </p:blipFill>
        <p:spPr>
          <a:xfrm>
            <a:off x="7203738" y="72200"/>
            <a:ext cx="1123798" cy="1003425"/>
          </a:xfrm>
          <a:prstGeom prst="rect">
            <a:avLst/>
          </a:prstGeom>
          <a:noFill/>
          <a:ln>
            <a:noFill/>
          </a:ln>
        </p:spPr>
      </p:pic>
      <p:pic>
        <p:nvPicPr>
          <p:cNvPr id="218" name="Google Shape;218;g16d8f5272f6_0_6"/>
          <p:cNvPicPr preferRelativeResize="0"/>
          <p:nvPr/>
        </p:nvPicPr>
        <p:blipFill>
          <a:blip r:embed="rId6">
            <a:alphaModFix/>
          </a:blip>
          <a:stretch>
            <a:fillRect/>
          </a:stretch>
        </p:blipFill>
        <p:spPr>
          <a:xfrm>
            <a:off x="7224298" y="3177780"/>
            <a:ext cx="1919702" cy="1919702"/>
          </a:xfrm>
          <a:prstGeom prst="rect">
            <a:avLst/>
          </a:prstGeom>
          <a:noFill/>
          <a:ln>
            <a:noFill/>
          </a:ln>
        </p:spPr>
      </p:pic>
      <p:pic>
        <p:nvPicPr>
          <p:cNvPr id="219" name="Google Shape;219;g16d8f5272f6_0_6"/>
          <p:cNvPicPr preferRelativeResize="0"/>
          <p:nvPr/>
        </p:nvPicPr>
        <p:blipFill>
          <a:blip r:embed="rId7">
            <a:alphaModFix/>
          </a:blip>
          <a:stretch>
            <a:fillRect/>
          </a:stretch>
        </p:blipFill>
        <p:spPr>
          <a:xfrm>
            <a:off x="116094" y="168186"/>
            <a:ext cx="1919183" cy="811454"/>
          </a:xfrm>
          <a:prstGeom prst="rect">
            <a:avLst/>
          </a:prstGeom>
          <a:noFill/>
          <a:ln>
            <a:noFill/>
          </a:ln>
        </p:spPr>
      </p:pic>
      <p:sp>
        <p:nvSpPr>
          <p:cNvPr id="2" name="Rectangle 1"/>
          <p:cNvSpPr/>
          <p:nvPr/>
        </p:nvSpPr>
        <p:spPr>
          <a:xfrm>
            <a:off x="747251" y="4286865"/>
            <a:ext cx="2979174" cy="953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smtClean="0"/>
              <a:t>Highest Number of Rating is of 4.5</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6d8f5272f6_1_4"/>
          <p:cNvSpPr txBox="1">
            <a:spLocks noGrp="1"/>
          </p:cNvSpPr>
          <p:nvPr>
            <p:ph type="ctrTitle"/>
          </p:nvPr>
        </p:nvSpPr>
        <p:spPr>
          <a:xfrm>
            <a:off x="311700" y="163925"/>
            <a:ext cx="8520600" cy="6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solidFill>
                  <a:schemeClr val="bg2">
                    <a:lumMod val="10000"/>
                  </a:schemeClr>
                </a:solidFill>
              </a:rPr>
              <a:t>Rating</a:t>
            </a:r>
            <a:endParaRPr dirty="0">
              <a:solidFill>
                <a:schemeClr val="bg2">
                  <a:lumMod val="10000"/>
                </a:schemeClr>
              </a:solidFill>
            </a:endParaRPr>
          </a:p>
        </p:txBody>
      </p:sp>
      <p:pic>
        <p:nvPicPr>
          <p:cNvPr id="226" name="Google Shape;226;g16d8f5272f6_1_4"/>
          <p:cNvPicPr preferRelativeResize="0"/>
          <p:nvPr/>
        </p:nvPicPr>
        <p:blipFill>
          <a:blip r:embed="rId3">
            <a:alphaModFix/>
          </a:blip>
          <a:stretch>
            <a:fillRect/>
          </a:stretch>
        </p:blipFill>
        <p:spPr>
          <a:xfrm>
            <a:off x="723013" y="992274"/>
            <a:ext cx="7429500" cy="2628900"/>
          </a:xfrm>
          <a:prstGeom prst="rect">
            <a:avLst/>
          </a:prstGeom>
          <a:noFill/>
          <a:ln>
            <a:noFill/>
          </a:ln>
        </p:spPr>
      </p:pic>
      <p:sp>
        <p:nvSpPr>
          <p:cNvPr id="2" name="Rectangle 1"/>
          <p:cNvSpPr/>
          <p:nvPr/>
        </p:nvSpPr>
        <p:spPr>
          <a:xfrm>
            <a:off x="678426" y="3755923"/>
            <a:ext cx="7518674" cy="698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In analysis of rating pattern most of the app has rating between </a:t>
            </a:r>
            <a:r>
              <a:rPr lang="en-US" dirty="0" smtClean="0"/>
              <a:t>4.0 to 4.5 w.r.t </a:t>
            </a:r>
            <a:r>
              <a:rPr lang="en-US" dirty="0" err="1" smtClean="0"/>
              <a:t>Reviews,Installs,Price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16d8f5272f6_1_10"/>
          <p:cNvSpPr txBox="1">
            <a:spLocks noGrp="1"/>
          </p:cNvSpPr>
          <p:nvPr>
            <p:ph type="ctrTitle"/>
          </p:nvPr>
        </p:nvSpPr>
        <p:spPr>
          <a:xfrm>
            <a:off x="311700" y="744575"/>
            <a:ext cx="8520600" cy="43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000" dirty="0">
                <a:solidFill>
                  <a:schemeClr val="bg2">
                    <a:lumMod val="10000"/>
                  </a:schemeClr>
                </a:solidFill>
                <a:highlight>
                  <a:srgbClr val="FFFFFF"/>
                </a:highlight>
                <a:latin typeface="Roboto"/>
                <a:ea typeface="Roboto"/>
                <a:cs typeface="Roboto"/>
                <a:sym typeface="Roboto"/>
              </a:rPr>
              <a:t>Based on Size Range</a:t>
            </a:r>
            <a:endParaRPr sz="8800" dirty="0">
              <a:solidFill>
                <a:schemeClr val="bg2">
                  <a:lumMod val="10000"/>
                </a:schemeClr>
              </a:solidFill>
            </a:endParaRPr>
          </a:p>
        </p:txBody>
      </p:sp>
      <p:pic>
        <p:nvPicPr>
          <p:cNvPr id="233" name="Google Shape;233;g16d8f5272f6_1_10"/>
          <p:cNvPicPr preferRelativeResize="0"/>
          <p:nvPr/>
        </p:nvPicPr>
        <p:blipFill>
          <a:blip r:embed="rId3">
            <a:alphaModFix/>
          </a:blip>
          <a:stretch>
            <a:fillRect/>
          </a:stretch>
        </p:blipFill>
        <p:spPr>
          <a:xfrm>
            <a:off x="435073" y="1116925"/>
            <a:ext cx="4060950" cy="3911700"/>
          </a:xfrm>
          <a:prstGeom prst="rect">
            <a:avLst/>
          </a:prstGeom>
          <a:noFill/>
          <a:ln>
            <a:noFill/>
          </a:ln>
        </p:spPr>
      </p:pic>
      <p:pic>
        <p:nvPicPr>
          <p:cNvPr id="234" name="Google Shape;234;g16d8f5272f6_1_10"/>
          <p:cNvPicPr preferRelativeResize="0"/>
          <p:nvPr/>
        </p:nvPicPr>
        <p:blipFill rotWithShape="1">
          <a:blip r:embed="rId4">
            <a:alphaModFix/>
          </a:blip>
          <a:srcRect b="11276"/>
          <a:stretch/>
        </p:blipFill>
        <p:spPr>
          <a:xfrm>
            <a:off x="6625077" y="1506495"/>
            <a:ext cx="1248852" cy="1216660"/>
          </a:xfrm>
          <a:prstGeom prst="rect">
            <a:avLst/>
          </a:prstGeom>
          <a:noFill/>
          <a:ln>
            <a:noFill/>
          </a:ln>
        </p:spPr>
      </p:pic>
      <p:pic>
        <p:nvPicPr>
          <p:cNvPr id="235" name="Google Shape;235;g16d8f5272f6_1_10"/>
          <p:cNvPicPr preferRelativeResize="0"/>
          <p:nvPr/>
        </p:nvPicPr>
        <p:blipFill rotWithShape="1">
          <a:blip r:embed="rId4">
            <a:alphaModFix/>
          </a:blip>
          <a:srcRect b="11276"/>
          <a:stretch/>
        </p:blipFill>
        <p:spPr>
          <a:xfrm>
            <a:off x="7004942" y="217562"/>
            <a:ext cx="1136169" cy="1054025"/>
          </a:xfrm>
          <a:prstGeom prst="rect">
            <a:avLst/>
          </a:prstGeom>
          <a:noFill/>
          <a:ln>
            <a:noFill/>
          </a:ln>
        </p:spPr>
      </p:pic>
      <p:pic>
        <p:nvPicPr>
          <p:cNvPr id="236" name="Google Shape;236;g16d8f5272f6_1_10"/>
          <p:cNvPicPr preferRelativeResize="0"/>
          <p:nvPr/>
        </p:nvPicPr>
        <p:blipFill rotWithShape="1">
          <a:blip r:embed="rId4">
            <a:alphaModFix/>
          </a:blip>
          <a:srcRect b="11276"/>
          <a:stretch/>
        </p:blipFill>
        <p:spPr>
          <a:xfrm>
            <a:off x="4503650" y="1391659"/>
            <a:ext cx="1056900" cy="1065581"/>
          </a:xfrm>
          <a:prstGeom prst="rect">
            <a:avLst/>
          </a:prstGeom>
          <a:noFill/>
          <a:ln>
            <a:noFill/>
          </a:ln>
        </p:spPr>
      </p:pic>
      <p:pic>
        <p:nvPicPr>
          <p:cNvPr id="237" name="Google Shape;237;g16d8f5272f6_1_10"/>
          <p:cNvPicPr preferRelativeResize="0"/>
          <p:nvPr/>
        </p:nvPicPr>
        <p:blipFill rotWithShape="1">
          <a:blip r:embed="rId4">
            <a:alphaModFix/>
          </a:blip>
          <a:srcRect b="11276"/>
          <a:stretch/>
        </p:blipFill>
        <p:spPr>
          <a:xfrm>
            <a:off x="5560550" y="2669024"/>
            <a:ext cx="1181887" cy="1069281"/>
          </a:xfrm>
          <a:prstGeom prst="rect">
            <a:avLst/>
          </a:prstGeom>
          <a:noFill/>
          <a:ln>
            <a:noFill/>
          </a:ln>
        </p:spPr>
      </p:pic>
      <p:pic>
        <p:nvPicPr>
          <p:cNvPr id="238" name="Google Shape;238;g16d8f5272f6_1_10"/>
          <p:cNvPicPr preferRelativeResize="0"/>
          <p:nvPr/>
        </p:nvPicPr>
        <p:blipFill rotWithShape="1">
          <a:blip r:embed="rId4">
            <a:alphaModFix/>
          </a:blip>
          <a:srcRect b="11276"/>
          <a:stretch/>
        </p:blipFill>
        <p:spPr>
          <a:xfrm>
            <a:off x="311700" y="135676"/>
            <a:ext cx="1063690" cy="1044200"/>
          </a:xfrm>
          <a:prstGeom prst="rect">
            <a:avLst/>
          </a:prstGeom>
          <a:noFill/>
          <a:ln>
            <a:noFill/>
          </a:ln>
        </p:spPr>
      </p:pic>
      <p:sp>
        <p:nvSpPr>
          <p:cNvPr id="2" name="Rectangle 1"/>
          <p:cNvSpPr/>
          <p:nvPr/>
        </p:nvSpPr>
        <p:spPr>
          <a:xfrm>
            <a:off x="4916129" y="3738305"/>
            <a:ext cx="3765755" cy="11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lumMod val="50000"/>
                  </a:schemeClr>
                </a:solidFill>
              </a:rPr>
              <a:t> </a:t>
            </a:r>
            <a:r>
              <a:rPr lang="en-US" dirty="0">
                <a:solidFill>
                  <a:schemeClr val="accent3">
                    <a:lumMod val="50000"/>
                  </a:schemeClr>
                </a:solidFill>
              </a:rPr>
              <a:t>M</a:t>
            </a:r>
            <a:r>
              <a:rPr lang="en-US" dirty="0" smtClean="0">
                <a:solidFill>
                  <a:schemeClr val="accent3">
                    <a:lumMod val="50000"/>
                  </a:schemeClr>
                </a:solidFill>
              </a:rPr>
              <a:t>ost </a:t>
            </a:r>
            <a:r>
              <a:rPr lang="en-US" dirty="0">
                <a:solidFill>
                  <a:schemeClr val="accent3">
                    <a:lumMod val="50000"/>
                  </a:schemeClr>
                </a:solidFill>
              </a:rPr>
              <a:t>of the app has size between </a:t>
            </a:r>
            <a:r>
              <a:rPr lang="en-US" dirty="0" smtClean="0">
                <a:solidFill>
                  <a:schemeClr val="accent3">
                    <a:lumMod val="50000"/>
                  </a:schemeClr>
                </a:solidFill>
              </a:rPr>
              <a:t>1-10 &amp; the fact is the smaller the size the higher the installation</a:t>
            </a:r>
            <a:endParaRPr lang="en-US" dirty="0">
              <a:solidFill>
                <a:schemeClr val="accent3">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16d8f5272f6_1_22"/>
          <p:cNvSpPr txBox="1">
            <a:spLocks noGrp="1"/>
          </p:cNvSpPr>
          <p:nvPr>
            <p:ph type="ctrTitle"/>
          </p:nvPr>
        </p:nvSpPr>
        <p:spPr>
          <a:xfrm>
            <a:off x="311700" y="139625"/>
            <a:ext cx="8520600" cy="88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400" dirty="0">
                <a:solidFill>
                  <a:schemeClr val="bg2">
                    <a:lumMod val="10000"/>
                  </a:schemeClr>
                </a:solidFill>
              </a:rPr>
              <a:t>Average Installs in term of size</a:t>
            </a:r>
            <a:endParaRPr sz="2000" dirty="0">
              <a:solidFill>
                <a:schemeClr val="bg2">
                  <a:lumMod val="10000"/>
                </a:schemeClr>
              </a:solidFill>
            </a:endParaRPr>
          </a:p>
        </p:txBody>
      </p:sp>
      <p:pic>
        <p:nvPicPr>
          <p:cNvPr id="245" name="Google Shape;245;g16d8f5272f6_1_22"/>
          <p:cNvPicPr preferRelativeResize="0"/>
          <p:nvPr/>
        </p:nvPicPr>
        <p:blipFill>
          <a:blip r:embed="rId3">
            <a:alphaModFix/>
          </a:blip>
          <a:stretch>
            <a:fillRect/>
          </a:stretch>
        </p:blipFill>
        <p:spPr>
          <a:xfrm>
            <a:off x="3424373" y="1148100"/>
            <a:ext cx="5593750" cy="3821225"/>
          </a:xfrm>
          <a:prstGeom prst="rect">
            <a:avLst/>
          </a:prstGeom>
          <a:noFill/>
          <a:ln>
            <a:noFill/>
          </a:ln>
        </p:spPr>
      </p:pic>
      <p:pic>
        <p:nvPicPr>
          <p:cNvPr id="246" name="Google Shape;246;g16d8f5272f6_1_22"/>
          <p:cNvPicPr preferRelativeResize="0"/>
          <p:nvPr/>
        </p:nvPicPr>
        <p:blipFill rotWithShape="1">
          <a:blip r:embed="rId4">
            <a:alphaModFix/>
          </a:blip>
          <a:srcRect b="15966"/>
          <a:stretch/>
        </p:blipFill>
        <p:spPr>
          <a:xfrm>
            <a:off x="521109" y="1469776"/>
            <a:ext cx="2324100" cy="1656825"/>
          </a:xfrm>
          <a:prstGeom prst="rect">
            <a:avLst/>
          </a:prstGeom>
          <a:noFill/>
          <a:ln>
            <a:noFill/>
          </a:ln>
        </p:spPr>
      </p:pic>
      <p:pic>
        <p:nvPicPr>
          <p:cNvPr id="247" name="Google Shape;247;g16d8f5272f6_1_22"/>
          <p:cNvPicPr preferRelativeResize="0"/>
          <p:nvPr/>
        </p:nvPicPr>
        <p:blipFill rotWithShape="1">
          <a:blip r:embed="rId5">
            <a:alphaModFix/>
          </a:blip>
          <a:srcRect b="11276"/>
          <a:stretch/>
        </p:blipFill>
        <p:spPr>
          <a:xfrm>
            <a:off x="184915" y="23723"/>
            <a:ext cx="1417743" cy="1217727"/>
          </a:xfrm>
          <a:prstGeom prst="rect">
            <a:avLst/>
          </a:prstGeom>
          <a:noFill/>
          <a:ln>
            <a:noFill/>
          </a:ln>
        </p:spPr>
      </p:pic>
      <p:sp>
        <p:nvSpPr>
          <p:cNvPr id="2" name="Rectangle 1"/>
          <p:cNvSpPr/>
          <p:nvPr/>
        </p:nvSpPr>
        <p:spPr>
          <a:xfrm>
            <a:off x="311700" y="3347026"/>
            <a:ext cx="2962442" cy="1470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lumMod val="50000"/>
                  </a:schemeClr>
                </a:solidFill>
              </a:rPr>
              <a:t> </a:t>
            </a:r>
            <a:r>
              <a:rPr lang="en-US" dirty="0" smtClean="0">
                <a:solidFill>
                  <a:schemeClr val="accent3">
                    <a:lumMod val="50000"/>
                  </a:schemeClr>
                </a:solidFill>
              </a:rPr>
              <a:t>Average installs is above 3.5 Count and Size Varies from Device</a:t>
            </a:r>
            <a:endParaRPr lang="en-US" dirty="0">
              <a:solidFill>
                <a:schemeClr val="accent3">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16d8f5272f6_1_33"/>
          <p:cNvSpPr txBox="1">
            <a:spLocks noGrp="1"/>
          </p:cNvSpPr>
          <p:nvPr>
            <p:ph type="ctrTitle"/>
          </p:nvPr>
        </p:nvSpPr>
        <p:spPr>
          <a:xfrm>
            <a:off x="311700" y="370450"/>
            <a:ext cx="8520600" cy="853475"/>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300" dirty="0">
                <a:solidFill>
                  <a:schemeClr val="bg2">
                    <a:lumMod val="10000"/>
                  </a:schemeClr>
                </a:solidFill>
              </a:rPr>
              <a:t>Average Review in term of Size</a:t>
            </a:r>
            <a:endParaRPr sz="3300" dirty="0">
              <a:solidFill>
                <a:schemeClr val="bg2">
                  <a:lumMod val="10000"/>
                </a:schemeClr>
              </a:solidFill>
            </a:endParaRPr>
          </a:p>
        </p:txBody>
      </p:sp>
      <p:pic>
        <p:nvPicPr>
          <p:cNvPr id="254" name="Google Shape;254;g16d8f5272f6_1_33"/>
          <p:cNvPicPr preferRelativeResize="0"/>
          <p:nvPr/>
        </p:nvPicPr>
        <p:blipFill>
          <a:blip r:embed="rId3">
            <a:alphaModFix/>
          </a:blip>
          <a:stretch>
            <a:fillRect/>
          </a:stretch>
        </p:blipFill>
        <p:spPr>
          <a:xfrm>
            <a:off x="26664" y="1283588"/>
            <a:ext cx="5794724" cy="3256275"/>
          </a:xfrm>
          <a:prstGeom prst="rect">
            <a:avLst/>
          </a:prstGeom>
          <a:noFill/>
          <a:ln>
            <a:noFill/>
          </a:ln>
        </p:spPr>
      </p:pic>
      <p:pic>
        <p:nvPicPr>
          <p:cNvPr id="255" name="Google Shape;255;g16d8f5272f6_1_33"/>
          <p:cNvPicPr preferRelativeResize="0"/>
          <p:nvPr/>
        </p:nvPicPr>
        <p:blipFill>
          <a:blip r:embed="rId4">
            <a:alphaModFix/>
          </a:blip>
          <a:stretch>
            <a:fillRect/>
          </a:stretch>
        </p:blipFill>
        <p:spPr>
          <a:xfrm>
            <a:off x="26664" y="-201752"/>
            <a:ext cx="1711250" cy="1711250"/>
          </a:xfrm>
          <a:prstGeom prst="rect">
            <a:avLst/>
          </a:prstGeom>
          <a:noFill/>
          <a:ln>
            <a:noFill/>
          </a:ln>
        </p:spPr>
      </p:pic>
      <p:pic>
        <p:nvPicPr>
          <p:cNvPr id="256" name="Google Shape;256;g16d8f5272f6_1_33"/>
          <p:cNvPicPr preferRelativeResize="0"/>
          <p:nvPr/>
        </p:nvPicPr>
        <p:blipFill rotWithShape="1">
          <a:blip r:embed="rId5">
            <a:alphaModFix/>
          </a:blip>
          <a:srcRect b="12709"/>
          <a:stretch/>
        </p:blipFill>
        <p:spPr>
          <a:xfrm>
            <a:off x="7086600" y="1132445"/>
            <a:ext cx="2057400" cy="1937250"/>
          </a:xfrm>
          <a:prstGeom prst="rect">
            <a:avLst/>
          </a:prstGeom>
          <a:noFill/>
          <a:ln>
            <a:noFill/>
          </a:ln>
        </p:spPr>
      </p:pic>
      <p:sp>
        <p:nvSpPr>
          <p:cNvPr id="2" name="Rectangle 1"/>
          <p:cNvSpPr/>
          <p:nvPr/>
        </p:nvSpPr>
        <p:spPr>
          <a:xfrm>
            <a:off x="6001302" y="2939846"/>
            <a:ext cx="3038168" cy="1976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lumMod val="50000"/>
                  </a:schemeClr>
                </a:solidFill>
              </a:rPr>
              <a:t>Average size of an app based on Review is 90 and Above</a:t>
            </a:r>
            <a:endParaRPr lang="en-US" dirty="0">
              <a:solidFill>
                <a:schemeClr val="accent3">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16d8f5272f6_1_41"/>
          <p:cNvSpPr txBox="1">
            <a:spLocks noGrp="1"/>
          </p:cNvSpPr>
          <p:nvPr>
            <p:ph type="ctrTitle"/>
          </p:nvPr>
        </p:nvSpPr>
        <p:spPr>
          <a:xfrm>
            <a:off x="311700" y="744575"/>
            <a:ext cx="8520600" cy="54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chemeClr val="bg2">
                    <a:lumMod val="10000"/>
                  </a:schemeClr>
                </a:solidFill>
              </a:rPr>
              <a:t>Based on Android Version</a:t>
            </a:r>
            <a:endParaRPr dirty="0">
              <a:solidFill>
                <a:schemeClr val="bg2">
                  <a:lumMod val="10000"/>
                </a:schemeClr>
              </a:solidFill>
            </a:endParaRPr>
          </a:p>
        </p:txBody>
      </p:sp>
      <p:pic>
        <p:nvPicPr>
          <p:cNvPr id="263" name="Google Shape;263;g16d8f5272f6_1_41"/>
          <p:cNvPicPr preferRelativeResize="0"/>
          <p:nvPr/>
        </p:nvPicPr>
        <p:blipFill>
          <a:blip r:embed="rId3">
            <a:alphaModFix/>
          </a:blip>
          <a:stretch>
            <a:fillRect/>
          </a:stretch>
        </p:blipFill>
        <p:spPr>
          <a:xfrm>
            <a:off x="516747" y="1427097"/>
            <a:ext cx="3829776" cy="3606650"/>
          </a:xfrm>
          <a:prstGeom prst="rect">
            <a:avLst/>
          </a:prstGeom>
          <a:noFill/>
          <a:ln>
            <a:noFill/>
          </a:ln>
        </p:spPr>
      </p:pic>
      <p:pic>
        <p:nvPicPr>
          <p:cNvPr id="264" name="Google Shape;264;g16d8f5272f6_1_41"/>
          <p:cNvPicPr preferRelativeResize="0"/>
          <p:nvPr/>
        </p:nvPicPr>
        <p:blipFill>
          <a:blip r:embed="rId4">
            <a:alphaModFix/>
          </a:blip>
          <a:stretch>
            <a:fillRect/>
          </a:stretch>
        </p:blipFill>
        <p:spPr>
          <a:xfrm>
            <a:off x="6553200" y="1113225"/>
            <a:ext cx="2567050" cy="2567050"/>
          </a:xfrm>
          <a:prstGeom prst="rect">
            <a:avLst/>
          </a:prstGeom>
          <a:noFill/>
          <a:ln>
            <a:noFill/>
          </a:ln>
        </p:spPr>
      </p:pic>
      <p:pic>
        <p:nvPicPr>
          <p:cNvPr id="265" name="Google Shape;265;g16d8f5272f6_1_41"/>
          <p:cNvPicPr preferRelativeResize="0"/>
          <p:nvPr/>
        </p:nvPicPr>
        <p:blipFill>
          <a:blip r:embed="rId5">
            <a:alphaModFix/>
          </a:blip>
          <a:stretch>
            <a:fillRect/>
          </a:stretch>
        </p:blipFill>
        <p:spPr>
          <a:xfrm>
            <a:off x="4232446" y="1838722"/>
            <a:ext cx="2441379" cy="2433750"/>
          </a:xfrm>
          <a:prstGeom prst="rect">
            <a:avLst/>
          </a:prstGeom>
          <a:noFill/>
          <a:ln>
            <a:noFill/>
          </a:ln>
        </p:spPr>
      </p:pic>
      <p:sp>
        <p:nvSpPr>
          <p:cNvPr id="2" name="Rectangle 1"/>
          <p:cNvSpPr/>
          <p:nvPr/>
        </p:nvSpPr>
        <p:spPr>
          <a:xfrm>
            <a:off x="4719484" y="4365523"/>
            <a:ext cx="4326193" cy="6682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lumMod val="50000"/>
                  </a:schemeClr>
                </a:solidFill>
              </a:rPr>
              <a:t>In </a:t>
            </a:r>
            <a:r>
              <a:rPr lang="en-US" dirty="0">
                <a:solidFill>
                  <a:schemeClr val="accent3">
                    <a:lumMod val="50000"/>
                  </a:schemeClr>
                </a:solidFill>
              </a:rPr>
              <a:t>analysis of </a:t>
            </a:r>
            <a:r>
              <a:rPr lang="en-US" dirty="0" smtClean="0">
                <a:solidFill>
                  <a:schemeClr val="accent3">
                    <a:lumMod val="50000"/>
                  </a:schemeClr>
                </a:solidFill>
              </a:rPr>
              <a:t>android </a:t>
            </a:r>
            <a:r>
              <a:rPr lang="en-US" dirty="0">
                <a:solidFill>
                  <a:schemeClr val="accent3">
                    <a:lumMod val="50000"/>
                  </a:schemeClr>
                </a:solidFill>
              </a:rPr>
              <a:t>version then most of the apps are </a:t>
            </a:r>
            <a:r>
              <a:rPr lang="en-US" dirty="0" smtClean="0">
                <a:solidFill>
                  <a:schemeClr val="accent3">
                    <a:lumMod val="50000"/>
                  </a:schemeClr>
                </a:solidFill>
              </a:rPr>
              <a:t>for version of </a:t>
            </a:r>
            <a:r>
              <a:rPr lang="en-US" dirty="0">
                <a:solidFill>
                  <a:schemeClr val="accent3">
                    <a:lumMod val="50000"/>
                  </a:schemeClr>
                </a:solidFill>
              </a:rPr>
              <a:t>4.0 and up</a:t>
            </a: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16d8f5272f6_1_53"/>
          <p:cNvSpPr txBox="1">
            <a:spLocks noGrp="1"/>
          </p:cNvSpPr>
          <p:nvPr>
            <p:ph type="ctrTitle"/>
          </p:nvPr>
        </p:nvSpPr>
        <p:spPr>
          <a:xfrm>
            <a:off x="311700" y="744575"/>
            <a:ext cx="8520600" cy="63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000" dirty="0">
                <a:solidFill>
                  <a:schemeClr val="bg2">
                    <a:lumMod val="10000"/>
                  </a:schemeClr>
                </a:solidFill>
                <a:highlight>
                  <a:srgbClr val="FFFFFF"/>
                </a:highlight>
                <a:latin typeface="Roboto"/>
                <a:ea typeface="Roboto"/>
                <a:cs typeface="Roboto"/>
                <a:sym typeface="Roboto"/>
              </a:rPr>
              <a:t>Based On Last Update</a:t>
            </a:r>
            <a:endParaRPr sz="8800" dirty="0">
              <a:solidFill>
                <a:schemeClr val="bg2">
                  <a:lumMod val="10000"/>
                </a:schemeClr>
              </a:solidFill>
            </a:endParaRPr>
          </a:p>
        </p:txBody>
      </p:sp>
      <p:pic>
        <p:nvPicPr>
          <p:cNvPr id="272" name="Google Shape;272;g16d8f5272f6_1_53"/>
          <p:cNvPicPr preferRelativeResize="0"/>
          <p:nvPr/>
        </p:nvPicPr>
        <p:blipFill>
          <a:blip r:embed="rId3">
            <a:alphaModFix/>
          </a:blip>
          <a:stretch>
            <a:fillRect/>
          </a:stretch>
        </p:blipFill>
        <p:spPr>
          <a:xfrm>
            <a:off x="4187550" y="1384475"/>
            <a:ext cx="4905375" cy="3579975"/>
          </a:xfrm>
          <a:prstGeom prst="rect">
            <a:avLst/>
          </a:prstGeom>
          <a:noFill/>
          <a:ln>
            <a:noFill/>
          </a:ln>
        </p:spPr>
      </p:pic>
      <p:pic>
        <p:nvPicPr>
          <p:cNvPr id="273" name="Google Shape;273;g16d8f5272f6_1_53"/>
          <p:cNvPicPr preferRelativeResize="0"/>
          <p:nvPr/>
        </p:nvPicPr>
        <p:blipFill>
          <a:blip r:embed="rId4">
            <a:alphaModFix/>
          </a:blip>
          <a:stretch>
            <a:fillRect/>
          </a:stretch>
        </p:blipFill>
        <p:spPr>
          <a:xfrm>
            <a:off x="188727" y="220180"/>
            <a:ext cx="1426499" cy="1443187"/>
          </a:xfrm>
          <a:prstGeom prst="rect">
            <a:avLst/>
          </a:prstGeom>
          <a:noFill/>
          <a:ln>
            <a:noFill/>
          </a:ln>
        </p:spPr>
      </p:pic>
      <p:pic>
        <p:nvPicPr>
          <p:cNvPr id="274" name="Google Shape;274;g16d8f5272f6_1_53"/>
          <p:cNvPicPr preferRelativeResize="0"/>
          <p:nvPr/>
        </p:nvPicPr>
        <p:blipFill>
          <a:blip r:embed="rId5">
            <a:alphaModFix/>
          </a:blip>
          <a:stretch>
            <a:fillRect/>
          </a:stretch>
        </p:blipFill>
        <p:spPr>
          <a:xfrm>
            <a:off x="1738199" y="1555212"/>
            <a:ext cx="2188726" cy="2188726"/>
          </a:xfrm>
          <a:prstGeom prst="rect">
            <a:avLst/>
          </a:prstGeom>
          <a:noFill/>
          <a:ln>
            <a:noFill/>
          </a:ln>
        </p:spPr>
      </p:pic>
      <p:sp>
        <p:nvSpPr>
          <p:cNvPr id="2" name="Rectangle 1"/>
          <p:cNvSpPr/>
          <p:nvPr/>
        </p:nvSpPr>
        <p:spPr>
          <a:xfrm>
            <a:off x="188727" y="3893574"/>
            <a:ext cx="3998823" cy="1070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lumMod val="75000"/>
                  </a:schemeClr>
                </a:solidFill>
              </a:rPr>
              <a:t> </a:t>
            </a:r>
            <a:r>
              <a:rPr lang="en-US" dirty="0">
                <a:solidFill>
                  <a:schemeClr val="accent3">
                    <a:lumMod val="75000"/>
                  </a:schemeClr>
                </a:solidFill>
              </a:rPr>
              <a:t>If we consider app update month then most of the app update in </a:t>
            </a:r>
            <a:r>
              <a:rPr lang="en-US" dirty="0" smtClean="0">
                <a:solidFill>
                  <a:schemeClr val="accent3">
                    <a:lumMod val="75000"/>
                  </a:schemeClr>
                </a:solidFill>
              </a:rPr>
              <a:t>july</a:t>
            </a:r>
            <a:endParaRPr lang="en-US" dirty="0">
              <a:solidFill>
                <a:schemeClr val="accent3">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6d8f5272f6_1_65"/>
          <p:cNvSpPr txBox="1">
            <a:spLocks noGrp="1"/>
          </p:cNvSpPr>
          <p:nvPr>
            <p:ph type="ctrTitle"/>
          </p:nvPr>
        </p:nvSpPr>
        <p:spPr>
          <a:xfrm>
            <a:off x="311700" y="744575"/>
            <a:ext cx="8520600" cy="2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chemeClr val="bg2">
                    <a:lumMod val="10000"/>
                  </a:schemeClr>
                </a:solidFill>
              </a:rPr>
              <a:t>Updates With Years</a:t>
            </a:r>
            <a:endParaRPr dirty="0">
              <a:solidFill>
                <a:schemeClr val="bg2">
                  <a:lumMod val="10000"/>
                </a:schemeClr>
              </a:solidFill>
            </a:endParaRPr>
          </a:p>
        </p:txBody>
      </p:sp>
      <p:pic>
        <p:nvPicPr>
          <p:cNvPr id="281" name="Google Shape;281;g16d8f5272f6_1_65"/>
          <p:cNvPicPr preferRelativeResize="0"/>
          <p:nvPr/>
        </p:nvPicPr>
        <p:blipFill>
          <a:blip r:embed="rId3">
            <a:alphaModFix/>
          </a:blip>
          <a:stretch>
            <a:fillRect/>
          </a:stretch>
        </p:blipFill>
        <p:spPr>
          <a:xfrm>
            <a:off x="6151825" y="877475"/>
            <a:ext cx="2992175" cy="1474100"/>
          </a:xfrm>
          <a:prstGeom prst="rect">
            <a:avLst/>
          </a:prstGeom>
          <a:noFill/>
          <a:ln>
            <a:noFill/>
          </a:ln>
        </p:spPr>
      </p:pic>
      <p:pic>
        <p:nvPicPr>
          <p:cNvPr id="282" name="Google Shape;282;g16d8f5272f6_1_65"/>
          <p:cNvPicPr preferRelativeResize="0"/>
          <p:nvPr/>
        </p:nvPicPr>
        <p:blipFill>
          <a:blip r:embed="rId4">
            <a:alphaModFix/>
          </a:blip>
          <a:stretch>
            <a:fillRect/>
          </a:stretch>
        </p:blipFill>
        <p:spPr>
          <a:xfrm>
            <a:off x="85546" y="1097650"/>
            <a:ext cx="4905375" cy="3895725"/>
          </a:xfrm>
          <a:prstGeom prst="rect">
            <a:avLst/>
          </a:prstGeom>
          <a:noFill/>
          <a:ln>
            <a:noFill/>
          </a:ln>
        </p:spPr>
      </p:pic>
      <p:pic>
        <p:nvPicPr>
          <p:cNvPr id="283" name="Google Shape;283;g16d8f5272f6_1_65"/>
          <p:cNvPicPr preferRelativeResize="0"/>
          <p:nvPr/>
        </p:nvPicPr>
        <p:blipFill>
          <a:blip r:embed="rId5">
            <a:alphaModFix/>
          </a:blip>
          <a:stretch>
            <a:fillRect/>
          </a:stretch>
        </p:blipFill>
        <p:spPr>
          <a:xfrm>
            <a:off x="5089243" y="1895061"/>
            <a:ext cx="1371689" cy="1388913"/>
          </a:xfrm>
          <a:prstGeom prst="rect">
            <a:avLst/>
          </a:prstGeom>
          <a:noFill/>
          <a:ln>
            <a:noFill/>
          </a:ln>
        </p:spPr>
      </p:pic>
      <p:sp>
        <p:nvSpPr>
          <p:cNvPr id="2" name="Rectangle 1"/>
          <p:cNvSpPr/>
          <p:nvPr/>
        </p:nvSpPr>
        <p:spPr>
          <a:xfrm>
            <a:off x="5171768" y="3283974"/>
            <a:ext cx="3660532" cy="15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In analysis of app update  year wise then updation of app increasing year on year basis . </a:t>
            </a:r>
            <a:r>
              <a:rPr lang="en-US" dirty="0" smtClean="0"/>
              <a:t>highest </a:t>
            </a:r>
            <a:r>
              <a:rPr lang="en-US" dirty="0"/>
              <a:t>updated in 2018</a:t>
            </a: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g16ed6073617_2_3"/>
          <p:cNvSpPr txBox="1">
            <a:spLocks noGrp="1"/>
          </p:cNvSpPr>
          <p:nvPr>
            <p:ph type="ctrTitle"/>
          </p:nvPr>
        </p:nvSpPr>
        <p:spPr>
          <a:xfrm>
            <a:off x="940074" y="771700"/>
            <a:ext cx="7892225"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000" dirty="0">
                <a:solidFill>
                  <a:srgbClr val="640000"/>
                </a:solidFill>
                <a:latin typeface="Arial Narrow" panose="020B0606020202030204" pitchFamily="34" charset="0"/>
              </a:rPr>
              <a:t>Overview of Exploratory Analysis</a:t>
            </a:r>
            <a:endParaRPr sz="4000" dirty="0">
              <a:solidFill>
                <a:srgbClr val="640000"/>
              </a:solidFill>
              <a:latin typeface="Arial Narrow" panose="020B0606020202030204" pitchFamily="34" charset="0"/>
            </a:endParaRPr>
          </a:p>
        </p:txBody>
      </p:sp>
      <p:sp>
        <p:nvSpPr>
          <p:cNvPr id="70" name="Google Shape;70;g16ed6073617_2_3"/>
          <p:cNvSpPr txBox="1"/>
          <p:nvPr/>
        </p:nvSpPr>
        <p:spPr>
          <a:xfrm>
            <a:off x="940075" y="1987575"/>
            <a:ext cx="7345800" cy="1693200"/>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Wingdings" panose="05000000000000000000" pitchFamily="2" charset="2"/>
              <a:buChar char="q"/>
            </a:pPr>
            <a:r>
              <a:rPr lang="en-GB" dirty="0" smtClean="0">
                <a:latin typeface="Arial Narrow" panose="020B0606020202030204" pitchFamily="34" charset="0"/>
              </a:rPr>
              <a:t> </a:t>
            </a:r>
            <a:r>
              <a:rPr lang="en-GB" b="1" dirty="0">
                <a:latin typeface="Arial Narrow" panose="020B0606020202030204" pitchFamily="34" charset="0"/>
              </a:rPr>
              <a:t>Explore the Data </a:t>
            </a:r>
            <a:r>
              <a:rPr lang="en-GB" dirty="0">
                <a:latin typeface="Arial Narrow" panose="020B0606020202030204" pitchFamily="34" charset="0"/>
              </a:rPr>
              <a:t>: While Exploring the data we determine a useful way to understand what datasets are representing</a:t>
            </a:r>
            <a:endParaRPr dirty="0">
              <a:latin typeface="Arial Narrow" panose="020B0606020202030204" pitchFamily="34" charset="0"/>
            </a:endParaRPr>
          </a:p>
          <a:p>
            <a:pPr marL="285750" lvl="0" indent="-285750" algn="l" rtl="0">
              <a:spcBef>
                <a:spcPts val="0"/>
              </a:spcBef>
              <a:spcAft>
                <a:spcPts val="0"/>
              </a:spcAft>
              <a:buFont typeface="Wingdings" panose="05000000000000000000" pitchFamily="2" charset="2"/>
              <a:buChar char="q"/>
            </a:pPr>
            <a:endParaRPr dirty="0">
              <a:latin typeface="Arial Narrow" panose="020B0606020202030204" pitchFamily="34" charset="0"/>
            </a:endParaRPr>
          </a:p>
          <a:p>
            <a:pPr marL="285750" lvl="0" indent="-285750" algn="l" rtl="0">
              <a:spcBef>
                <a:spcPts val="0"/>
              </a:spcBef>
              <a:spcAft>
                <a:spcPts val="0"/>
              </a:spcAft>
              <a:buFont typeface="Wingdings" panose="05000000000000000000" pitchFamily="2" charset="2"/>
              <a:buChar char="q"/>
            </a:pPr>
            <a:r>
              <a:rPr lang="en-GB" dirty="0" smtClean="0">
                <a:latin typeface="Arial Narrow" panose="020B0606020202030204" pitchFamily="34" charset="0"/>
              </a:rPr>
              <a:t> </a:t>
            </a:r>
            <a:r>
              <a:rPr lang="en-GB" b="1" dirty="0">
                <a:latin typeface="Arial Narrow" panose="020B0606020202030204" pitchFamily="34" charset="0"/>
              </a:rPr>
              <a:t>Data Cleaning</a:t>
            </a:r>
            <a:r>
              <a:rPr lang="en-GB" dirty="0">
                <a:latin typeface="Arial Narrow" panose="020B0606020202030204" pitchFamily="34" charset="0"/>
              </a:rPr>
              <a:t>: In Datasets there is so much Null values Because of that </a:t>
            </a:r>
            <a:r>
              <a:rPr lang="en-GB" dirty="0" smtClean="0">
                <a:latin typeface="Arial Narrow" panose="020B0606020202030204" pitchFamily="34" charset="0"/>
              </a:rPr>
              <a:t> </a:t>
            </a:r>
            <a:r>
              <a:rPr lang="en-GB" dirty="0">
                <a:latin typeface="Arial Narrow" panose="020B0606020202030204" pitchFamily="34" charset="0"/>
              </a:rPr>
              <a:t>the prediction was not correct So We clean all the unwanted data from both datasets</a:t>
            </a:r>
            <a:endParaRPr dirty="0">
              <a:latin typeface="Arial Narrow" panose="020B0606020202030204" pitchFamily="34" charset="0"/>
            </a:endParaRPr>
          </a:p>
          <a:p>
            <a:pPr marL="285750" lvl="0" indent="-285750" algn="l" rtl="0">
              <a:spcBef>
                <a:spcPts val="0"/>
              </a:spcBef>
              <a:spcAft>
                <a:spcPts val="0"/>
              </a:spcAft>
              <a:buFont typeface="Wingdings" panose="05000000000000000000" pitchFamily="2" charset="2"/>
              <a:buChar char="q"/>
            </a:pPr>
            <a:endParaRPr dirty="0">
              <a:latin typeface="Arial Narrow" panose="020B0606020202030204" pitchFamily="34" charset="0"/>
            </a:endParaRPr>
          </a:p>
          <a:p>
            <a:pPr marL="285750" lvl="0" indent="-285750" algn="l" rtl="0">
              <a:spcBef>
                <a:spcPts val="0"/>
              </a:spcBef>
              <a:spcAft>
                <a:spcPts val="0"/>
              </a:spcAft>
              <a:buFont typeface="Wingdings" panose="05000000000000000000" pitchFamily="2" charset="2"/>
              <a:buChar char="q"/>
            </a:pPr>
            <a:r>
              <a:rPr lang="en-GB" dirty="0" smtClean="0">
                <a:latin typeface="Arial Narrow" panose="020B0606020202030204" pitchFamily="34" charset="0"/>
              </a:rPr>
              <a:t> </a:t>
            </a:r>
            <a:r>
              <a:rPr lang="en-GB" b="1" dirty="0">
                <a:latin typeface="Arial Narrow" panose="020B0606020202030204" pitchFamily="34" charset="0"/>
              </a:rPr>
              <a:t>Query Analysis</a:t>
            </a:r>
            <a:r>
              <a:rPr lang="en-GB" dirty="0">
                <a:latin typeface="Arial Narrow" panose="020B0606020202030204" pitchFamily="34" charset="0"/>
              </a:rPr>
              <a:t>: In this We tried to make a visualization based on problems</a:t>
            </a:r>
            <a:endParaRPr dirty="0">
              <a:latin typeface="Arial Narrow" panose="020B0606020202030204" pitchFamily="34" charset="0"/>
            </a:endParaRPr>
          </a:p>
        </p:txBody>
      </p:sp>
      <p:pic>
        <p:nvPicPr>
          <p:cNvPr id="2050" name="Picture 2" descr="Data cleaning - Free computer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94" y="3617460"/>
            <a:ext cx="1515570" cy="15155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ta Query Svg Png Icon Free Download (#350113) - OnlineWebFonts.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3728" y="3363050"/>
            <a:ext cx="1673225" cy="14819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ntent search, data monitoring, data search, explore data, finding data  icon - Download on Iconfind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983" y="220053"/>
            <a:ext cx="1416181" cy="14161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16d8f5272f6_1_73"/>
          <p:cNvSpPr txBox="1">
            <a:spLocks noGrp="1"/>
          </p:cNvSpPr>
          <p:nvPr>
            <p:ph type="ctrTitle"/>
          </p:nvPr>
        </p:nvSpPr>
        <p:spPr>
          <a:xfrm>
            <a:off x="311700" y="744575"/>
            <a:ext cx="8520600" cy="33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chemeClr val="bg2">
                    <a:lumMod val="10000"/>
                  </a:schemeClr>
                </a:solidFill>
              </a:rPr>
              <a:t>Top 5 Revenue Categories</a:t>
            </a:r>
            <a:endParaRPr dirty="0">
              <a:solidFill>
                <a:schemeClr val="bg2">
                  <a:lumMod val="10000"/>
                </a:schemeClr>
              </a:solidFill>
            </a:endParaRPr>
          </a:p>
        </p:txBody>
      </p:sp>
      <p:pic>
        <p:nvPicPr>
          <p:cNvPr id="290" name="Google Shape;290;g16d8f5272f6_1_73"/>
          <p:cNvPicPr preferRelativeResize="0"/>
          <p:nvPr/>
        </p:nvPicPr>
        <p:blipFill>
          <a:blip r:embed="rId3">
            <a:alphaModFix/>
          </a:blip>
          <a:stretch>
            <a:fillRect/>
          </a:stretch>
        </p:blipFill>
        <p:spPr>
          <a:xfrm>
            <a:off x="4572000" y="1084475"/>
            <a:ext cx="4324575" cy="3895225"/>
          </a:xfrm>
          <a:prstGeom prst="rect">
            <a:avLst/>
          </a:prstGeom>
          <a:noFill/>
          <a:ln>
            <a:noFill/>
          </a:ln>
        </p:spPr>
      </p:pic>
      <p:pic>
        <p:nvPicPr>
          <p:cNvPr id="291" name="Google Shape;291;g16d8f5272f6_1_73"/>
          <p:cNvPicPr preferRelativeResize="0"/>
          <p:nvPr/>
        </p:nvPicPr>
        <p:blipFill>
          <a:blip r:embed="rId4">
            <a:alphaModFix/>
          </a:blip>
          <a:stretch>
            <a:fillRect/>
          </a:stretch>
        </p:blipFill>
        <p:spPr>
          <a:xfrm>
            <a:off x="621150" y="1190225"/>
            <a:ext cx="1381524" cy="1381524"/>
          </a:xfrm>
          <a:prstGeom prst="rect">
            <a:avLst/>
          </a:prstGeom>
          <a:noFill/>
          <a:ln>
            <a:noFill/>
          </a:ln>
        </p:spPr>
      </p:pic>
      <p:pic>
        <p:nvPicPr>
          <p:cNvPr id="292" name="Google Shape;292;g16d8f5272f6_1_73"/>
          <p:cNvPicPr preferRelativeResize="0"/>
          <p:nvPr/>
        </p:nvPicPr>
        <p:blipFill>
          <a:blip r:embed="rId5">
            <a:alphaModFix/>
          </a:blip>
          <a:stretch>
            <a:fillRect/>
          </a:stretch>
        </p:blipFill>
        <p:spPr>
          <a:xfrm>
            <a:off x="2209510" y="2668075"/>
            <a:ext cx="2362490" cy="1747707"/>
          </a:xfrm>
          <a:prstGeom prst="rect">
            <a:avLst/>
          </a:prstGeom>
          <a:noFill/>
          <a:ln>
            <a:noFill/>
          </a:ln>
        </p:spPr>
      </p:pic>
      <p:pic>
        <p:nvPicPr>
          <p:cNvPr id="293" name="Google Shape;293;g16d8f5272f6_1_73"/>
          <p:cNvPicPr preferRelativeResize="0"/>
          <p:nvPr/>
        </p:nvPicPr>
        <p:blipFill>
          <a:blip r:embed="rId6">
            <a:alphaModFix/>
          </a:blip>
          <a:stretch>
            <a:fillRect/>
          </a:stretch>
        </p:blipFill>
        <p:spPr>
          <a:xfrm>
            <a:off x="2652969" y="1093899"/>
            <a:ext cx="1529100" cy="1477850"/>
          </a:xfrm>
          <a:prstGeom prst="rect">
            <a:avLst/>
          </a:prstGeom>
          <a:noFill/>
          <a:ln>
            <a:noFill/>
          </a:ln>
        </p:spPr>
      </p:pic>
      <p:sp>
        <p:nvSpPr>
          <p:cNvPr id="2" name="TextBox 1"/>
          <p:cNvSpPr txBox="1"/>
          <p:nvPr/>
        </p:nvSpPr>
        <p:spPr>
          <a:xfrm>
            <a:off x="1619" y="3938728"/>
            <a:ext cx="2261419" cy="954107"/>
          </a:xfrm>
          <a:prstGeom prst="rect">
            <a:avLst/>
          </a:prstGeom>
          <a:noFill/>
        </p:spPr>
        <p:txBody>
          <a:bodyPr wrap="square" rtlCol="0">
            <a:spAutoFit/>
          </a:bodyPr>
          <a:lstStyle/>
          <a:p>
            <a:pPr algn="ctr"/>
            <a:r>
              <a:rPr lang="en-US" dirty="0"/>
              <a:t> </a:t>
            </a:r>
            <a:r>
              <a:rPr lang="en-US" dirty="0">
                <a:solidFill>
                  <a:schemeClr val="accent3">
                    <a:lumMod val="50000"/>
                  </a:schemeClr>
                </a:solidFill>
              </a:rPr>
              <a:t>If we </a:t>
            </a:r>
            <a:r>
              <a:rPr lang="en-US" dirty="0" smtClean="0">
                <a:solidFill>
                  <a:schemeClr val="accent3">
                    <a:lumMod val="50000"/>
                  </a:schemeClr>
                </a:solidFill>
              </a:rPr>
              <a:t>analyse </a:t>
            </a:r>
            <a:r>
              <a:rPr lang="en-US" dirty="0">
                <a:solidFill>
                  <a:schemeClr val="accent3">
                    <a:lumMod val="50000"/>
                  </a:schemeClr>
                </a:solidFill>
              </a:rPr>
              <a:t>the data in terms of revenue then Family category app has </a:t>
            </a:r>
            <a:r>
              <a:rPr lang="en-US" dirty="0" smtClean="0">
                <a:solidFill>
                  <a:schemeClr val="accent3">
                    <a:lumMod val="50000"/>
                  </a:schemeClr>
                </a:solidFill>
              </a:rPr>
              <a:t>highest </a:t>
            </a:r>
            <a:r>
              <a:rPr lang="en-US" dirty="0">
                <a:solidFill>
                  <a:schemeClr val="accent3">
                    <a:lumMod val="50000"/>
                  </a:schemeClr>
                </a:solidFill>
              </a:rPr>
              <a:t>revenue</a:t>
            </a: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0942" y="324465"/>
            <a:ext cx="7541342" cy="4585871"/>
          </a:xfrm>
          <a:prstGeom prst="rect">
            <a:avLst/>
          </a:prstGeom>
          <a:noFill/>
        </p:spPr>
        <p:txBody>
          <a:bodyPr wrap="square" rtlCol="0">
            <a:spAutoFit/>
          </a:bodyPr>
          <a:lstStyle/>
          <a:p>
            <a:r>
              <a:rPr lang="en-US" sz="4000" dirty="0" smtClean="0">
                <a:solidFill>
                  <a:schemeClr val="bg2">
                    <a:lumMod val="10000"/>
                  </a:schemeClr>
                </a:solidFill>
              </a:rPr>
              <a:t>Conclusion</a:t>
            </a:r>
            <a:endParaRPr lang="en-US" sz="1600" dirty="0" smtClean="0">
              <a:latin typeface="Agency FB" panose="020B0503020202020204" pitchFamily="34" charset="0"/>
            </a:endParaRPr>
          </a:p>
          <a:p>
            <a:pPr marL="342900" indent="-342900">
              <a:buFont typeface="Wingdings" panose="05000000000000000000" pitchFamily="2" charset="2"/>
              <a:buChar char="ü"/>
            </a:pPr>
            <a:r>
              <a:rPr lang="en-US" dirty="0" smtClean="0">
                <a:solidFill>
                  <a:schemeClr val="bg2">
                    <a:lumMod val="10000"/>
                  </a:schemeClr>
                </a:solidFill>
                <a:latin typeface="Agency FB" panose="020B0503020202020204" pitchFamily="34" charset="0"/>
              </a:rPr>
              <a:t>In </a:t>
            </a:r>
            <a:r>
              <a:rPr lang="en-US" dirty="0">
                <a:solidFill>
                  <a:schemeClr val="bg2">
                    <a:lumMod val="10000"/>
                  </a:schemeClr>
                </a:solidFill>
                <a:latin typeface="Agency FB" panose="020B0503020202020204" pitchFamily="34" charset="0"/>
              </a:rPr>
              <a:t>the free apps 64.1 % apps has </a:t>
            </a:r>
            <a:r>
              <a:rPr lang="en-US" dirty="0" smtClean="0">
                <a:solidFill>
                  <a:schemeClr val="bg2">
                    <a:lumMod val="10000"/>
                  </a:schemeClr>
                </a:solidFill>
                <a:latin typeface="Agency FB" panose="020B0503020202020204" pitchFamily="34" charset="0"/>
              </a:rPr>
              <a:t>positive </a:t>
            </a:r>
            <a:r>
              <a:rPr lang="en-US" dirty="0">
                <a:solidFill>
                  <a:schemeClr val="bg2">
                    <a:lumMod val="10000"/>
                  </a:schemeClr>
                </a:solidFill>
                <a:latin typeface="Agency FB" panose="020B0503020202020204" pitchFamily="34" charset="0"/>
              </a:rPr>
              <a:t>sentiment followed by 22.4 % and 13.6 % for Negative and Neutral sentiment </a:t>
            </a:r>
            <a:r>
              <a:rPr lang="en-US" dirty="0" smtClean="0">
                <a:solidFill>
                  <a:schemeClr val="bg2">
                    <a:lumMod val="10000"/>
                  </a:schemeClr>
                </a:solidFill>
                <a:latin typeface="Agency FB" panose="020B0503020202020204" pitchFamily="34" charset="0"/>
              </a:rPr>
              <a:t>respectively</a:t>
            </a:r>
          </a:p>
          <a:p>
            <a:pPr marL="342900" indent="-342900">
              <a:buFont typeface="Wingdings" panose="05000000000000000000" pitchFamily="2" charset="2"/>
              <a:buChar char="ü"/>
            </a:pPr>
            <a:r>
              <a:rPr lang="en-US" dirty="0" smtClean="0">
                <a:solidFill>
                  <a:schemeClr val="bg2">
                    <a:lumMod val="10000"/>
                  </a:schemeClr>
                </a:solidFill>
                <a:latin typeface="Agency FB" panose="020B0503020202020204" pitchFamily="34" charset="0"/>
              </a:rPr>
              <a:t>In </a:t>
            </a:r>
            <a:r>
              <a:rPr lang="en-US" dirty="0">
                <a:solidFill>
                  <a:schemeClr val="bg2">
                    <a:lumMod val="10000"/>
                  </a:schemeClr>
                </a:solidFill>
                <a:latin typeface="Agency FB" panose="020B0503020202020204" pitchFamily="34" charset="0"/>
              </a:rPr>
              <a:t>the paid apps 78.1 % apps has </a:t>
            </a:r>
            <a:r>
              <a:rPr lang="en-US" dirty="0" smtClean="0">
                <a:solidFill>
                  <a:schemeClr val="bg2">
                    <a:lumMod val="10000"/>
                  </a:schemeClr>
                </a:solidFill>
                <a:latin typeface="Agency FB" panose="020B0503020202020204" pitchFamily="34" charset="0"/>
              </a:rPr>
              <a:t>positive </a:t>
            </a:r>
            <a:r>
              <a:rPr lang="en-US" dirty="0">
                <a:solidFill>
                  <a:schemeClr val="bg2">
                    <a:lumMod val="10000"/>
                  </a:schemeClr>
                </a:solidFill>
                <a:latin typeface="Agency FB" panose="020B0503020202020204" pitchFamily="34" charset="0"/>
              </a:rPr>
              <a:t>sentiment followed by 15.1 % and 6.7 % for Negative and Neutral sentiment </a:t>
            </a:r>
            <a:r>
              <a:rPr lang="en-US" dirty="0" smtClean="0">
                <a:solidFill>
                  <a:schemeClr val="bg2">
                    <a:lumMod val="10000"/>
                  </a:schemeClr>
                </a:solidFill>
                <a:latin typeface="Agency FB" panose="020B0503020202020204" pitchFamily="34" charset="0"/>
              </a:rPr>
              <a:t>respectively</a:t>
            </a:r>
          </a:p>
          <a:p>
            <a:pPr marL="342900" indent="-342900">
              <a:buFont typeface="Wingdings" panose="05000000000000000000" pitchFamily="2" charset="2"/>
              <a:buChar char="ü"/>
            </a:pPr>
            <a:r>
              <a:rPr lang="en-US" dirty="0" smtClean="0">
                <a:solidFill>
                  <a:schemeClr val="bg2">
                    <a:lumMod val="10000"/>
                  </a:schemeClr>
                </a:solidFill>
                <a:latin typeface="Agency FB" panose="020B0503020202020204" pitchFamily="34" charset="0"/>
              </a:rPr>
              <a:t>From </a:t>
            </a:r>
            <a:r>
              <a:rPr lang="en-US" dirty="0">
                <a:solidFill>
                  <a:schemeClr val="bg2">
                    <a:lumMod val="10000"/>
                  </a:schemeClr>
                </a:solidFill>
                <a:latin typeface="Agency FB" panose="020B0503020202020204" pitchFamily="34" charset="0"/>
              </a:rPr>
              <a:t>the Sentiment , review graph we can see that no of installs 1000000 and 10000000 has highest review with positive sentiments </a:t>
            </a:r>
            <a:endParaRPr lang="en-US" dirty="0" smtClean="0">
              <a:solidFill>
                <a:schemeClr val="bg2">
                  <a:lumMod val="10000"/>
                </a:schemeClr>
              </a:solidFill>
              <a:latin typeface="Agency FB" panose="020B0503020202020204" pitchFamily="34" charset="0"/>
            </a:endParaRPr>
          </a:p>
          <a:p>
            <a:pPr marL="342900" indent="-342900">
              <a:buFont typeface="Wingdings" panose="05000000000000000000" pitchFamily="2" charset="2"/>
              <a:buChar char="ü"/>
            </a:pPr>
            <a:r>
              <a:rPr lang="en-US" dirty="0" smtClean="0">
                <a:solidFill>
                  <a:schemeClr val="bg2">
                    <a:lumMod val="10000"/>
                  </a:schemeClr>
                </a:solidFill>
                <a:latin typeface="Agency FB" panose="020B0503020202020204" pitchFamily="34" charset="0"/>
              </a:rPr>
              <a:t>Installs </a:t>
            </a:r>
            <a:r>
              <a:rPr lang="en-US" dirty="0">
                <a:solidFill>
                  <a:schemeClr val="bg2">
                    <a:lumMod val="10000"/>
                  </a:schemeClr>
                </a:solidFill>
                <a:latin typeface="Agency FB" panose="020B0503020202020204" pitchFamily="34" charset="0"/>
              </a:rPr>
              <a:t>and review has a positive </a:t>
            </a:r>
            <a:r>
              <a:rPr lang="en-US" dirty="0" smtClean="0">
                <a:solidFill>
                  <a:schemeClr val="bg2">
                    <a:lumMod val="10000"/>
                  </a:schemeClr>
                </a:solidFill>
                <a:latin typeface="Agency FB" panose="020B0503020202020204" pitchFamily="34" charset="0"/>
              </a:rPr>
              <a:t>correlation</a:t>
            </a:r>
          </a:p>
          <a:p>
            <a:pPr marL="342900" indent="-342900">
              <a:buFont typeface="Wingdings" panose="05000000000000000000" pitchFamily="2" charset="2"/>
              <a:buChar char="ü"/>
            </a:pPr>
            <a:r>
              <a:rPr lang="en-US" dirty="0" smtClean="0">
                <a:solidFill>
                  <a:schemeClr val="bg2">
                    <a:lumMod val="10000"/>
                  </a:schemeClr>
                </a:solidFill>
                <a:latin typeface="Agency FB" panose="020B0503020202020204" pitchFamily="34" charset="0"/>
              </a:rPr>
              <a:t> </a:t>
            </a:r>
            <a:r>
              <a:rPr lang="en-US" dirty="0">
                <a:solidFill>
                  <a:schemeClr val="bg2">
                    <a:lumMod val="10000"/>
                  </a:schemeClr>
                </a:solidFill>
                <a:latin typeface="Agency FB" panose="020B0503020202020204" pitchFamily="34" charset="0"/>
              </a:rPr>
              <a:t>total 92.2 % apps are free and 7.8 % apps are paid in </a:t>
            </a:r>
            <a:r>
              <a:rPr lang="en-US" dirty="0" smtClean="0">
                <a:solidFill>
                  <a:schemeClr val="bg2">
                    <a:lumMod val="10000"/>
                  </a:schemeClr>
                </a:solidFill>
                <a:latin typeface="Agency FB" panose="020B0503020202020204" pitchFamily="34" charset="0"/>
              </a:rPr>
              <a:t>play store data</a:t>
            </a:r>
          </a:p>
          <a:p>
            <a:pPr marL="342900" indent="-342900">
              <a:buFont typeface="Wingdings" panose="05000000000000000000" pitchFamily="2" charset="2"/>
              <a:buChar char="ü"/>
            </a:pPr>
            <a:r>
              <a:rPr lang="en-US" dirty="0" smtClean="0">
                <a:solidFill>
                  <a:schemeClr val="bg2">
                    <a:lumMod val="10000"/>
                  </a:schemeClr>
                </a:solidFill>
                <a:latin typeface="Agency FB" panose="020B0503020202020204" pitchFamily="34" charset="0"/>
              </a:rPr>
              <a:t> </a:t>
            </a:r>
            <a:r>
              <a:rPr lang="en-US" dirty="0">
                <a:solidFill>
                  <a:schemeClr val="bg2">
                    <a:lumMod val="10000"/>
                  </a:schemeClr>
                </a:solidFill>
                <a:latin typeface="Agency FB" panose="020B0503020202020204" pitchFamily="34" charset="0"/>
              </a:rPr>
              <a:t>Family app category contains </a:t>
            </a:r>
            <a:r>
              <a:rPr lang="en-US" dirty="0" smtClean="0">
                <a:solidFill>
                  <a:schemeClr val="bg2">
                    <a:lumMod val="10000"/>
                  </a:schemeClr>
                </a:solidFill>
                <a:latin typeface="Agency FB" panose="020B0503020202020204" pitchFamily="34" charset="0"/>
              </a:rPr>
              <a:t>highest </a:t>
            </a:r>
            <a:r>
              <a:rPr lang="en-US" dirty="0">
                <a:solidFill>
                  <a:schemeClr val="bg2">
                    <a:lumMod val="10000"/>
                  </a:schemeClr>
                </a:solidFill>
                <a:latin typeface="Agency FB" panose="020B0503020202020204" pitchFamily="34" charset="0"/>
              </a:rPr>
              <a:t>free and paid </a:t>
            </a:r>
            <a:r>
              <a:rPr lang="en-US" dirty="0" smtClean="0">
                <a:solidFill>
                  <a:schemeClr val="bg2">
                    <a:lumMod val="10000"/>
                  </a:schemeClr>
                </a:solidFill>
                <a:latin typeface="Agency FB" panose="020B0503020202020204" pitchFamily="34" charset="0"/>
              </a:rPr>
              <a:t>apps</a:t>
            </a:r>
          </a:p>
          <a:p>
            <a:pPr marL="342900" indent="-342900">
              <a:buFont typeface="Wingdings" panose="05000000000000000000" pitchFamily="2" charset="2"/>
              <a:buChar char="ü"/>
            </a:pPr>
            <a:r>
              <a:rPr lang="en-US" dirty="0" smtClean="0">
                <a:solidFill>
                  <a:schemeClr val="bg2">
                    <a:lumMod val="10000"/>
                  </a:schemeClr>
                </a:solidFill>
                <a:latin typeface="Agency FB" panose="020B0503020202020204" pitchFamily="34" charset="0"/>
              </a:rPr>
              <a:t> </a:t>
            </a:r>
            <a:r>
              <a:rPr lang="en-US" dirty="0">
                <a:solidFill>
                  <a:schemeClr val="bg2">
                    <a:lumMod val="10000"/>
                  </a:schemeClr>
                </a:solidFill>
                <a:latin typeface="Agency FB" panose="020B0503020202020204" pitchFamily="34" charset="0"/>
              </a:rPr>
              <a:t>with </a:t>
            </a:r>
            <a:r>
              <a:rPr lang="en-US" dirty="0" smtClean="0">
                <a:solidFill>
                  <a:schemeClr val="bg2">
                    <a:lumMod val="10000"/>
                  </a:schemeClr>
                </a:solidFill>
                <a:latin typeface="Agency FB" panose="020B0503020202020204" pitchFamily="34" charset="0"/>
              </a:rPr>
              <a:t>content </a:t>
            </a:r>
            <a:r>
              <a:rPr lang="en-US" dirty="0">
                <a:solidFill>
                  <a:schemeClr val="bg2">
                    <a:lumMod val="10000"/>
                  </a:schemeClr>
                </a:solidFill>
                <a:latin typeface="Agency FB" panose="020B0503020202020204" pitchFamily="34" charset="0"/>
              </a:rPr>
              <a:t>rating analysis 81.8 % apps are of </a:t>
            </a:r>
            <a:r>
              <a:rPr lang="en-US" dirty="0" smtClean="0">
                <a:solidFill>
                  <a:schemeClr val="bg2">
                    <a:lumMod val="10000"/>
                  </a:schemeClr>
                </a:solidFill>
                <a:latin typeface="Agency FB" panose="020B0503020202020204" pitchFamily="34" charset="0"/>
              </a:rPr>
              <a:t>Everyone </a:t>
            </a:r>
            <a:r>
              <a:rPr lang="en-US" dirty="0">
                <a:solidFill>
                  <a:schemeClr val="bg2">
                    <a:lumMod val="10000"/>
                  </a:schemeClr>
                </a:solidFill>
                <a:latin typeface="Agency FB" panose="020B0503020202020204" pitchFamily="34" charset="0"/>
              </a:rPr>
              <a:t>content </a:t>
            </a:r>
            <a:r>
              <a:rPr lang="en-US" dirty="0" smtClean="0">
                <a:solidFill>
                  <a:schemeClr val="bg2">
                    <a:lumMod val="10000"/>
                  </a:schemeClr>
                </a:solidFill>
                <a:latin typeface="Agency FB" panose="020B0503020202020204" pitchFamily="34" charset="0"/>
              </a:rPr>
              <a:t>rating </a:t>
            </a:r>
          </a:p>
          <a:p>
            <a:pPr marL="342900" indent="-342900">
              <a:buFont typeface="Wingdings" panose="05000000000000000000" pitchFamily="2" charset="2"/>
              <a:buChar char="ü"/>
            </a:pPr>
            <a:r>
              <a:rPr lang="en-US" dirty="0" smtClean="0">
                <a:solidFill>
                  <a:schemeClr val="bg2">
                    <a:lumMod val="10000"/>
                  </a:schemeClr>
                </a:solidFill>
                <a:latin typeface="Agency FB" panose="020B0503020202020204" pitchFamily="34" charset="0"/>
              </a:rPr>
              <a:t> </a:t>
            </a:r>
            <a:r>
              <a:rPr lang="en-US" dirty="0">
                <a:solidFill>
                  <a:schemeClr val="bg2">
                    <a:lumMod val="10000"/>
                  </a:schemeClr>
                </a:solidFill>
                <a:latin typeface="Agency FB" panose="020B0503020202020204" pitchFamily="34" charset="0"/>
              </a:rPr>
              <a:t>In analysis of top Five category in terms of apps count. Family has </a:t>
            </a:r>
            <a:r>
              <a:rPr lang="en-US" dirty="0" smtClean="0">
                <a:solidFill>
                  <a:schemeClr val="bg2">
                    <a:lumMod val="10000"/>
                  </a:schemeClr>
                </a:solidFill>
                <a:latin typeface="Agency FB" panose="020B0503020202020204" pitchFamily="34" charset="0"/>
              </a:rPr>
              <a:t>highest </a:t>
            </a:r>
            <a:r>
              <a:rPr lang="en-US" dirty="0">
                <a:solidFill>
                  <a:schemeClr val="bg2">
                    <a:lumMod val="10000"/>
                  </a:schemeClr>
                </a:solidFill>
                <a:latin typeface="Agency FB" panose="020B0503020202020204" pitchFamily="34" charset="0"/>
              </a:rPr>
              <a:t>count i.e. 1829 apps and lowest Medical </a:t>
            </a:r>
            <a:r>
              <a:rPr lang="en-US" dirty="0" smtClean="0">
                <a:solidFill>
                  <a:schemeClr val="bg2">
                    <a:lumMod val="10000"/>
                  </a:schemeClr>
                </a:solidFill>
                <a:latin typeface="Agency FB" panose="020B0503020202020204" pitchFamily="34" charset="0"/>
              </a:rPr>
              <a:t>395</a:t>
            </a:r>
          </a:p>
          <a:p>
            <a:pPr marL="342900" indent="-342900">
              <a:buFont typeface="Wingdings" panose="05000000000000000000" pitchFamily="2" charset="2"/>
              <a:buChar char="ü"/>
            </a:pPr>
            <a:r>
              <a:rPr lang="en-US" dirty="0" smtClean="0">
                <a:solidFill>
                  <a:schemeClr val="bg2">
                    <a:lumMod val="10000"/>
                  </a:schemeClr>
                </a:solidFill>
                <a:latin typeface="Agency FB" panose="020B0503020202020204" pitchFamily="34" charset="0"/>
              </a:rPr>
              <a:t> </a:t>
            </a:r>
            <a:r>
              <a:rPr lang="en-US" dirty="0">
                <a:solidFill>
                  <a:schemeClr val="bg2">
                    <a:lumMod val="10000"/>
                  </a:schemeClr>
                </a:solidFill>
                <a:latin typeface="Agency FB" panose="020B0503020202020204" pitchFamily="34" charset="0"/>
              </a:rPr>
              <a:t>In analysis of top Five category in terms of Installs. Game has </a:t>
            </a:r>
            <a:r>
              <a:rPr lang="en-US" dirty="0" smtClean="0">
                <a:solidFill>
                  <a:schemeClr val="bg2">
                    <a:lumMod val="10000"/>
                  </a:schemeClr>
                </a:solidFill>
                <a:latin typeface="Agency FB" panose="020B0503020202020204" pitchFamily="34" charset="0"/>
              </a:rPr>
              <a:t>highest </a:t>
            </a:r>
            <a:r>
              <a:rPr lang="en-US" dirty="0">
                <a:solidFill>
                  <a:schemeClr val="bg2">
                    <a:lumMod val="10000"/>
                  </a:schemeClr>
                </a:solidFill>
                <a:latin typeface="Agency FB" panose="020B0503020202020204" pitchFamily="34" charset="0"/>
              </a:rPr>
              <a:t>installs  and lowest is </a:t>
            </a:r>
            <a:r>
              <a:rPr lang="en-US" dirty="0" smtClean="0">
                <a:solidFill>
                  <a:schemeClr val="bg2">
                    <a:lumMod val="10000"/>
                  </a:schemeClr>
                </a:solidFill>
                <a:latin typeface="Agency FB" panose="020B0503020202020204" pitchFamily="34" charset="0"/>
              </a:rPr>
              <a:t>social</a:t>
            </a:r>
          </a:p>
          <a:p>
            <a:pPr marL="342900" indent="-342900">
              <a:buFont typeface="Wingdings" panose="05000000000000000000" pitchFamily="2" charset="2"/>
              <a:buChar char="ü"/>
            </a:pPr>
            <a:r>
              <a:rPr lang="en-US" dirty="0" smtClean="0">
                <a:solidFill>
                  <a:schemeClr val="bg2">
                    <a:lumMod val="10000"/>
                  </a:schemeClr>
                </a:solidFill>
                <a:latin typeface="Agency FB" panose="020B0503020202020204" pitchFamily="34" charset="0"/>
              </a:rPr>
              <a:t> </a:t>
            </a:r>
            <a:r>
              <a:rPr lang="en-US" dirty="0">
                <a:solidFill>
                  <a:schemeClr val="bg2">
                    <a:lumMod val="10000"/>
                  </a:schemeClr>
                </a:solidFill>
                <a:latin typeface="Agency FB" panose="020B0503020202020204" pitchFamily="34" charset="0"/>
              </a:rPr>
              <a:t>In analysis of rating pattern most of the app has rating between </a:t>
            </a:r>
            <a:r>
              <a:rPr lang="en-US" dirty="0" smtClean="0">
                <a:solidFill>
                  <a:schemeClr val="bg2">
                    <a:lumMod val="10000"/>
                  </a:schemeClr>
                </a:solidFill>
                <a:latin typeface="Agency FB" panose="020B0503020202020204" pitchFamily="34" charset="0"/>
              </a:rPr>
              <a:t>4-4.5</a:t>
            </a:r>
          </a:p>
          <a:p>
            <a:pPr marL="342900" indent="-342900">
              <a:buFont typeface="Wingdings" panose="05000000000000000000" pitchFamily="2" charset="2"/>
              <a:buChar char="ü"/>
            </a:pPr>
            <a:r>
              <a:rPr lang="en-US" dirty="0" smtClean="0">
                <a:solidFill>
                  <a:schemeClr val="bg2">
                    <a:lumMod val="10000"/>
                  </a:schemeClr>
                </a:solidFill>
                <a:latin typeface="Agency FB" panose="020B0503020202020204" pitchFamily="34" charset="0"/>
              </a:rPr>
              <a:t> </a:t>
            </a:r>
            <a:r>
              <a:rPr lang="en-US" dirty="0">
                <a:solidFill>
                  <a:schemeClr val="bg2">
                    <a:lumMod val="10000"/>
                  </a:schemeClr>
                </a:solidFill>
                <a:latin typeface="Agency FB" panose="020B0503020202020204" pitchFamily="34" charset="0"/>
              </a:rPr>
              <a:t>In analysis of app size pattern most of the app has size between </a:t>
            </a:r>
            <a:r>
              <a:rPr lang="en-US" dirty="0" smtClean="0">
                <a:solidFill>
                  <a:schemeClr val="bg2">
                    <a:lumMod val="10000"/>
                  </a:schemeClr>
                </a:solidFill>
                <a:latin typeface="Agency FB" panose="020B0503020202020204" pitchFamily="34" charset="0"/>
              </a:rPr>
              <a:t>1-10</a:t>
            </a:r>
          </a:p>
          <a:p>
            <a:pPr marL="342900" indent="-342900">
              <a:buFont typeface="Wingdings" panose="05000000000000000000" pitchFamily="2" charset="2"/>
              <a:buChar char="ü"/>
            </a:pPr>
            <a:r>
              <a:rPr lang="en-US" dirty="0" smtClean="0">
                <a:solidFill>
                  <a:schemeClr val="bg2">
                    <a:lumMod val="10000"/>
                  </a:schemeClr>
                </a:solidFill>
                <a:latin typeface="Agency FB" panose="020B0503020202020204" pitchFamily="34" charset="0"/>
              </a:rPr>
              <a:t> </a:t>
            </a:r>
            <a:r>
              <a:rPr lang="en-US" dirty="0">
                <a:solidFill>
                  <a:schemeClr val="bg2">
                    <a:lumMod val="10000"/>
                  </a:schemeClr>
                </a:solidFill>
                <a:latin typeface="Agency FB" panose="020B0503020202020204" pitchFamily="34" charset="0"/>
              </a:rPr>
              <a:t>In analysis of </a:t>
            </a:r>
            <a:r>
              <a:rPr lang="en-US" dirty="0" smtClean="0">
                <a:solidFill>
                  <a:schemeClr val="bg2">
                    <a:lumMod val="10000"/>
                  </a:schemeClr>
                </a:solidFill>
                <a:latin typeface="Agency FB" panose="020B0503020202020204" pitchFamily="34" charset="0"/>
              </a:rPr>
              <a:t>android </a:t>
            </a:r>
            <a:r>
              <a:rPr lang="en-US" dirty="0">
                <a:solidFill>
                  <a:schemeClr val="bg2">
                    <a:lumMod val="10000"/>
                  </a:schemeClr>
                </a:solidFill>
                <a:latin typeface="Agency FB" panose="020B0503020202020204" pitchFamily="34" charset="0"/>
              </a:rPr>
              <a:t>version then most of the apps are </a:t>
            </a:r>
            <a:r>
              <a:rPr lang="en-US" dirty="0" smtClean="0">
                <a:solidFill>
                  <a:schemeClr val="bg2">
                    <a:lumMod val="10000"/>
                  </a:schemeClr>
                </a:solidFill>
                <a:latin typeface="Agency FB" panose="020B0503020202020204" pitchFamily="34" charset="0"/>
              </a:rPr>
              <a:t>for </a:t>
            </a:r>
            <a:r>
              <a:rPr lang="en-US" dirty="0">
                <a:solidFill>
                  <a:schemeClr val="bg2">
                    <a:lumMod val="10000"/>
                  </a:schemeClr>
                </a:solidFill>
                <a:latin typeface="Agency FB" panose="020B0503020202020204" pitchFamily="34" charset="0"/>
              </a:rPr>
              <a:t>4.0 and </a:t>
            </a:r>
            <a:r>
              <a:rPr lang="en-US" dirty="0" smtClean="0">
                <a:solidFill>
                  <a:schemeClr val="bg2">
                    <a:lumMod val="10000"/>
                  </a:schemeClr>
                </a:solidFill>
                <a:latin typeface="Agency FB" panose="020B0503020202020204" pitchFamily="34" charset="0"/>
              </a:rPr>
              <a:t>up</a:t>
            </a:r>
          </a:p>
          <a:p>
            <a:pPr marL="342900" indent="-342900">
              <a:buFont typeface="Wingdings" panose="05000000000000000000" pitchFamily="2" charset="2"/>
              <a:buChar char="ü"/>
            </a:pPr>
            <a:r>
              <a:rPr lang="en-US" dirty="0" smtClean="0">
                <a:solidFill>
                  <a:schemeClr val="bg2">
                    <a:lumMod val="10000"/>
                  </a:schemeClr>
                </a:solidFill>
                <a:latin typeface="Agency FB" panose="020B0503020202020204" pitchFamily="34" charset="0"/>
              </a:rPr>
              <a:t> </a:t>
            </a:r>
            <a:r>
              <a:rPr lang="en-US" dirty="0">
                <a:solidFill>
                  <a:schemeClr val="bg2">
                    <a:lumMod val="10000"/>
                  </a:schemeClr>
                </a:solidFill>
                <a:latin typeface="Agency FB" panose="020B0503020202020204" pitchFamily="34" charset="0"/>
              </a:rPr>
              <a:t>If we consider app update month then most of the app update in </a:t>
            </a:r>
            <a:r>
              <a:rPr lang="en-US" dirty="0" smtClean="0">
                <a:solidFill>
                  <a:schemeClr val="bg2">
                    <a:lumMod val="10000"/>
                  </a:schemeClr>
                </a:solidFill>
                <a:latin typeface="Agency FB" panose="020B0503020202020204" pitchFamily="34" charset="0"/>
              </a:rPr>
              <a:t>july</a:t>
            </a:r>
            <a:endParaRPr lang="en-US" dirty="0">
              <a:solidFill>
                <a:schemeClr val="bg2">
                  <a:lumMod val="10000"/>
                </a:schemeClr>
              </a:solidFill>
              <a:latin typeface="Agency FB" panose="020B0503020202020204" pitchFamily="34" charset="0"/>
            </a:endParaRPr>
          </a:p>
          <a:p>
            <a:pPr marL="342900" indent="-342900">
              <a:buFont typeface="Wingdings" panose="05000000000000000000" pitchFamily="2" charset="2"/>
              <a:buChar char="ü"/>
            </a:pPr>
            <a:r>
              <a:rPr lang="en-US" dirty="0" smtClean="0">
                <a:solidFill>
                  <a:schemeClr val="bg2">
                    <a:lumMod val="10000"/>
                  </a:schemeClr>
                </a:solidFill>
                <a:latin typeface="Agency FB" panose="020B0503020202020204" pitchFamily="34" charset="0"/>
              </a:rPr>
              <a:t>In </a:t>
            </a:r>
            <a:r>
              <a:rPr lang="en-US" dirty="0">
                <a:solidFill>
                  <a:schemeClr val="bg2">
                    <a:lumMod val="10000"/>
                  </a:schemeClr>
                </a:solidFill>
                <a:latin typeface="Agency FB" panose="020B0503020202020204" pitchFamily="34" charset="0"/>
              </a:rPr>
              <a:t>analysis of app update  year wise then updation of app increasing year on year basis . </a:t>
            </a:r>
            <a:r>
              <a:rPr lang="en-US" dirty="0" smtClean="0">
                <a:solidFill>
                  <a:schemeClr val="bg2">
                    <a:lumMod val="10000"/>
                  </a:schemeClr>
                </a:solidFill>
                <a:latin typeface="Agency FB" panose="020B0503020202020204" pitchFamily="34" charset="0"/>
              </a:rPr>
              <a:t>highest </a:t>
            </a:r>
            <a:r>
              <a:rPr lang="en-US" dirty="0">
                <a:solidFill>
                  <a:schemeClr val="bg2">
                    <a:lumMod val="10000"/>
                  </a:schemeClr>
                </a:solidFill>
                <a:latin typeface="Agency FB" panose="020B0503020202020204" pitchFamily="34" charset="0"/>
              </a:rPr>
              <a:t>updated in </a:t>
            </a:r>
            <a:r>
              <a:rPr lang="en-US" dirty="0" smtClean="0">
                <a:solidFill>
                  <a:schemeClr val="bg2">
                    <a:lumMod val="10000"/>
                  </a:schemeClr>
                </a:solidFill>
                <a:latin typeface="Agency FB" panose="020B0503020202020204" pitchFamily="34" charset="0"/>
              </a:rPr>
              <a:t>2018</a:t>
            </a:r>
          </a:p>
          <a:p>
            <a:pPr marL="342900" indent="-342900">
              <a:buFont typeface="Wingdings" panose="05000000000000000000" pitchFamily="2" charset="2"/>
              <a:buChar char="ü"/>
            </a:pPr>
            <a:r>
              <a:rPr lang="en-US" dirty="0" smtClean="0">
                <a:solidFill>
                  <a:schemeClr val="bg2">
                    <a:lumMod val="10000"/>
                  </a:schemeClr>
                </a:solidFill>
                <a:latin typeface="Agency FB" panose="020B0503020202020204" pitchFamily="34" charset="0"/>
              </a:rPr>
              <a:t>If </a:t>
            </a:r>
            <a:r>
              <a:rPr lang="en-US" dirty="0">
                <a:solidFill>
                  <a:schemeClr val="bg2">
                    <a:lumMod val="10000"/>
                  </a:schemeClr>
                </a:solidFill>
                <a:latin typeface="Agency FB" panose="020B0503020202020204" pitchFamily="34" charset="0"/>
              </a:rPr>
              <a:t>we analyse the data in terms of revenue then Family category app has </a:t>
            </a:r>
            <a:r>
              <a:rPr lang="en-US" dirty="0" smtClean="0">
                <a:solidFill>
                  <a:schemeClr val="bg2">
                    <a:lumMod val="10000"/>
                  </a:schemeClr>
                </a:solidFill>
                <a:latin typeface="Agency FB" panose="020B0503020202020204" pitchFamily="34" charset="0"/>
              </a:rPr>
              <a:t>highest </a:t>
            </a:r>
            <a:r>
              <a:rPr lang="en-US" dirty="0">
                <a:solidFill>
                  <a:schemeClr val="bg2">
                    <a:lumMod val="10000"/>
                  </a:schemeClr>
                </a:solidFill>
                <a:latin typeface="Agency FB" panose="020B0503020202020204" pitchFamily="34" charset="0"/>
              </a:rPr>
              <a:t>revenue</a:t>
            </a:r>
          </a:p>
        </p:txBody>
      </p:sp>
    </p:spTree>
    <p:extLst>
      <p:ext uri="{BB962C8B-B14F-4D97-AF65-F5344CB8AC3E}">
        <p14:creationId xmlns:p14="http://schemas.microsoft.com/office/powerpoint/2010/main" val="3172598849"/>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Pictures | Download Free Images on Unspl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5835" cy="51435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281128"/>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g16ed6073617_2_10"/>
          <p:cNvSpPr txBox="1">
            <a:spLocks noGrp="1"/>
          </p:cNvSpPr>
          <p:nvPr>
            <p:ph type="ctrTitle"/>
          </p:nvPr>
        </p:nvSpPr>
        <p:spPr>
          <a:xfrm>
            <a:off x="904233" y="1355443"/>
            <a:ext cx="7090800" cy="109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rgbClr val="640000"/>
                </a:solidFill>
              </a:rPr>
              <a:t>Problem Statement </a:t>
            </a:r>
            <a:endParaRPr dirty="0">
              <a:solidFill>
                <a:srgbClr val="640000"/>
              </a:solidFill>
            </a:endParaRPr>
          </a:p>
          <a:p>
            <a:pPr marL="0" lvl="0" indent="0" algn="ctr" rtl="0">
              <a:spcBef>
                <a:spcPts val="0"/>
              </a:spcBef>
              <a:spcAft>
                <a:spcPts val="0"/>
              </a:spcAft>
              <a:buNone/>
            </a:pPr>
            <a:endParaRPr dirty="0">
              <a:solidFill>
                <a:srgbClr val="640000"/>
              </a:solidFill>
            </a:endParaRPr>
          </a:p>
        </p:txBody>
      </p:sp>
      <p:sp>
        <p:nvSpPr>
          <p:cNvPr id="77" name="Google Shape;77;g16ed6073617_2_10"/>
          <p:cNvSpPr txBox="1"/>
          <p:nvPr/>
        </p:nvSpPr>
        <p:spPr>
          <a:xfrm>
            <a:off x="688054" y="2043214"/>
            <a:ext cx="8004000" cy="1692741"/>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Font typeface="Wingdings" panose="05000000000000000000" pitchFamily="2" charset="2"/>
              <a:buChar char="§"/>
            </a:pPr>
            <a:r>
              <a:rPr lang="en-GB" sz="1200" dirty="0">
                <a:latin typeface="Arial Narrow" panose="020B0606020202030204" pitchFamily="34" charset="0"/>
              </a:rPr>
              <a:t>Two datasets are provided, one with basic </a:t>
            </a:r>
            <a:r>
              <a:rPr lang="en-GB" sz="1200" dirty="0" smtClean="0">
                <a:latin typeface="Arial Narrow" panose="020B0606020202030204" pitchFamily="34" charset="0"/>
              </a:rPr>
              <a:t>information of Play Store App  </a:t>
            </a:r>
            <a:r>
              <a:rPr lang="en-GB" sz="1200" dirty="0">
                <a:latin typeface="Arial Narrow" panose="020B0606020202030204" pitchFamily="34" charset="0"/>
              </a:rPr>
              <a:t>and </a:t>
            </a:r>
            <a:r>
              <a:rPr lang="en-GB" sz="1200" dirty="0" smtClean="0">
                <a:latin typeface="Arial Narrow" panose="020B0606020202030204" pitchFamily="34" charset="0"/>
              </a:rPr>
              <a:t>Second </a:t>
            </a:r>
            <a:r>
              <a:rPr lang="en-GB" sz="1200" dirty="0">
                <a:latin typeface="Arial Narrow" panose="020B0606020202030204" pitchFamily="34" charset="0"/>
              </a:rPr>
              <a:t>one is of users </a:t>
            </a:r>
            <a:r>
              <a:rPr lang="en-GB" sz="1200" dirty="0" smtClean="0">
                <a:latin typeface="Arial Narrow" panose="020B0606020202030204" pitchFamily="34" charset="0"/>
              </a:rPr>
              <a:t>reviews</a:t>
            </a:r>
            <a:endParaRPr lang="en-GB" sz="1200" dirty="0">
              <a:latin typeface="Arial Narrow" panose="020B0606020202030204" pitchFamily="34" charset="0"/>
            </a:endParaRPr>
          </a:p>
          <a:p>
            <a:pPr marL="228600" lvl="0" indent="-228600" algn="just">
              <a:buFont typeface="Wingdings" panose="05000000000000000000" pitchFamily="2" charset="2"/>
              <a:buChar char="§"/>
            </a:pPr>
            <a:endParaRPr lang="en-GB" sz="1200" dirty="0">
              <a:latin typeface="Arial Narrow" panose="020B0606020202030204" pitchFamily="34" charset="0"/>
            </a:endParaRPr>
          </a:p>
          <a:p>
            <a:pPr marL="342900" lvl="0" indent="-342900" algn="just">
              <a:buFont typeface="Wingdings" panose="05000000000000000000" pitchFamily="2" charset="2"/>
              <a:buChar char="§"/>
            </a:pPr>
            <a:r>
              <a:rPr lang="en-US" sz="1200" dirty="0">
                <a:latin typeface="Arial Narrow" panose="020B0606020202030204" pitchFamily="34" charset="0"/>
              </a:rPr>
              <a:t> Every row contains various entries regarding a certain app. We will be doing Exploratory data analysis on this data set, which is a very important step in data science cycle, as it not only helps in taking very initial business decisions .Our objective will be to structure the data, clean it and present certain trends that we observe that can help us draw very preliminary conclusions about the probability of success of a newly launched app.  Also our objective is to Explore and analyze the data to discover key factors responsible for app engagement and </a:t>
            </a:r>
            <a:r>
              <a:rPr lang="en-US" sz="1200" dirty="0" smtClean="0">
                <a:latin typeface="Arial Narrow" panose="020B0606020202030204" pitchFamily="34" charset="0"/>
              </a:rPr>
              <a:t>success</a:t>
            </a:r>
            <a:endParaRPr lang="en-GB" sz="1200" dirty="0" smtClean="0">
              <a:latin typeface="Arial Narrow" panose="020B0606020202030204" pitchFamily="34" charset="0"/>
            </a:endParaRPr>
          </a:p>
          <a:p>
            <a:pPr marL="342900" lvl="0" indent="-342900" algn="just">
              <a:buFont typeface="Wingdings" panose="05000000000000000000" pitchFamily="2" charset="2"/>
              <a:buChar char="§"/>
            </a:pPr>
            <a:r>
              <a:rPr lang="en-US" sz="1200" dirty="0">
                <a:latin typeface="Arial Narrow" panose="020B0606020202030204" pitchFamily="34" charset="0"/>
              </a:rPr>
              <a:t>W</a:t>
            </a:r>
            <a:r>
              <a:rPr lang="en-GB" sz="1200" dirty="0" smtClean="0">
                <a:latin typeface="Arial Narrow" panose="020B0606020202030204" pitchFamily="34" charset="0"/>
              </a:rPr>
              <a:t>e </a:t>
            </a:r>
            <a:r>
              <a:rPr lang="en-GB" sz="1200" dirty="0">
                <a:latin typeface="Arial Narrow" panose="020B0606020202030204" pitchFamily="34" charset="0"/>
              </a:rPr>
              <a:t>have to make a valuable insights from both the datasets in order to identify the important characteristics </a:t>
            </a:r>
            <a:endParaRPr sz="1200" dirty="0">
              <a:latin typeface="Arial Narrow" panose="020B0606020202030204" pitchFamily="34" charset="0"/>
            </a:endParaRPr>
          </a:p>
        </p:txBody>
      </p:sp>
      <p:pic>
        <p:nvPicPr>
          <p:cNvPr id="3074" name="Picture 2" descr="652 Problem Statement Icon Images, Stock Photos &amp; Vectors | Shutterstock"/>
          <p:cNvPicPr>
            <a:picLocks noChangeAspect="1" noChangeArrowheads="1"/>
          </p:cNvPicPr>
          <p:nvPr/>
        </p:nvPicPr>
        <p:blipFill rotWithShape="1">
          <a:blip r:embed="rId3">
            <a:extLst>
              <a:ext uri="{28A0092B-C50C-407E-A947-70E740481C1C}">
                <a14:useLocalDpi xmlns:a14="http://schemas.microsoft.com/office/drawing/2010/main" val="0"/>
              </a:ext>
            </a:extLst>
          </a:blip>
          <a:srcRect b="12273"/>
          <a:stretch/>
        </p:blipFill>
        <p:spPr bwMode="auto">
          <a:xfrm>
            <a:off x="0" y="3744640"/>
            <a:ext cx="1425677" cy="13003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atement - Free files and folders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1795" y="531574"/>
            <a:ext cx="1200259" cy="120025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tatement - Free ic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55400">
            <a:off x="1628362" y="3630159"/>
            <a:ext cx="1022356" cy="102235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Mission Statement Vision Statement Icon Design Goal, PNG, 872x700px,  Mission Statement, Company, Goal, Icon Desig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4436" y="3823466"/>
            <a:ext cx="1559564" cy="125145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Problem simple icon. Problem simple button. | Simple icon, Banner design,  Desig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983" y="395979"/>
            <a:ext cx="1471448" cy="14714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g16ed6073617_2_16"/>
          <p:cNvSpPr txBox="1">
            <a:spLocks noGrp="1"/>
          </p:cNvSpPr>
          <p:nvPr>
            <p:ph type="ctrTitle"/>
          </p:nvPr>
        </p:nvSpPr>
        <p:spPr>
          <a:xfrm>
            <a:off x="311700" y="744575"/>
            <a:ext cx="7370100" cy="81375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GB" sz="4400" b="1" dirty="0" smtClean="0">
                <a:solidFill>
                  <a:srgbClr val="202124"/>
                </a:solidFill>
                <a:highlight>
                  <a:srgbClr val="FFFFFF"/>
                </a:highlight>
              </a:rPr>
              <a:t> Agenda:</a:t>
            </a:r>
            <a:endParaRPr sz="4400" b="1" dirty="0">
              <a:solidFill>
                <a:srgbClr val="202124"/>
              </a:solidFill>
              <a:highlight>
                <a:srgbClr val="FFFFFF"/>
              </a:highlight>
            </a:endParaRPr>
          </a:p>
          <a:p>
            <a:pPr marL="0" lvl="0" indent="0" algn="l" rtl="0">
              <a:spcBef>
                <a:spcPts val="300"/>
              </a:spcBef>
              <a:spcAft>
                <a:spcPts val="0"/>
              </a:spcAft>
              <a:buNone/>
            </a:pPr>
            <a:endParaRPr sz="4400" b="1" dirty="0"/>
          </a:p>
        </p:txBody>
      </p:sp>
      <p:sp>
        <p:nvSpPr>
          <p:cNvPr id="84" name="Google Shape;84;g16ed6073617_2_16"/>
          <p:cNvSpPr txBox="1"/>
          <p:nvPr/>
        </p:nvSpPr>
        <p:spPr>
          <a:xfrm>
            <a:off x="429750" y="658050"/>
            <a:ext cx="6405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5" name="Google Shape;85;g16ed6073617_2_16"/>
          <p:cNvSpPr txBox="1"/>
          <p:nvPr/>
        </p:nvSpPr>
        <p:spPr>
          <a:xfrm>
            <a:off x="500480" y="619950"/>
            <a:ext cx="5069597" cy="4924395"/>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Font typeface="+mj-lt"/>
              <a:buAutoNum type="arabicParenR"/>
            </a:pPr>
            <a:r>
              <a:rPr lang="en-GB" dirty="0">
                <a:latin typeface="Arial Narrow" panose="020B0606020202030204" pitchFamily="34" charset="0"/>
              </a:rPr>
              <a:t>Introduction</a:t>
            </a:r>
            <a:endParaRPr dirty="0">
              <a:latin typeface="Arial Narrow" panose="020B0606020202030204" pitchFamily="34" charset="0"/>
            </a:endParaRPr>
          </a:p>
          <a:p>
            <a:pPr marL="342900" lvl="0" indent="-342900" algn="l" rtl="0">
              <a:spcBef>
                <a:spcPts val="0"/>
              </a:spcBef>
              <a:spcAft>
                <a:spcPts val="0"/>
              </a:spcAft>
              <a:buFont typeface="+mj-lt"/>
              <a:buAutoNum type="arabicParenR"/>
            </a:pPr>
            <a:r>
              <a:rPr lang="en-GB" dirty="0">
                <a:latin typeface="Arial Narrow" panose="020B0606020202030204" pitchFamily="34" charset="0"/>
              </a:rPr>
              <a:t>Sentiments of Free App</a:t>
            </a:r>
            <a:endParaRPr dirty="0">
              <a:latin typeface="Arial Narrow" panose="020B0606020202030204" pitchFamily="34" charset="0"/>
            </a:endParaRPr>
          </a:p>
          <a:p>
            <a:pPr marL="342900" lvl="0" indent="-342900" algn="l" rtl="0">
              <a:spcBef>
                <a:spcPts val="0"/>
              </a:spcBef>
              <a:spcAft>
                <a:spcPts val="0"/>
              </a:spcAft>
              <a:buFont typeface="+mj-lt"/>
              <a:buAutoNum type="arabicParenR"/>
            </a:pPr>
            <a:r>
              <a:rPr lang="en-GB" dirty="0">
                <a:latin typeface="Arial Narrow" panose="020B0606020202030204" pitchFamily="34" charset="0"/>
              </a:rPr>
              <a:t>Sentiments of Paid App</a:t>
            </a:r>
            <a:endParaRPr dirty="0">
              <a:latin typeface="Arial Narrow" panose="020B0606020202030204" pitchFamily="34" charset="0"/>
            </a:endParaRPr>
          </a:p>
          <a:p>
            <a:pPr marL="342900" lvl="0" indent="-342900" algn="l" rtl="0">
              <a:spcBef>
                <a:spcPts val="0"/>
              </a:spcBef>
              <a:spcAft>
                <a:spcPts val="0"/>
              </a:spcAft>
              <a:buFont typeface="+mj-lt"/>
              <a:buAutoNum type="arabicParenR"/>
            </a:pPr>
            <a:r>
              <a:rPr lang="en-GB" dirty="0">
                <a:latin typeface="Arial Narrow" panose="020B0606020202030204" pitchFamily="34" charset="0"/>
              </a:rPr>
              <a:t>Sentiments &amp; Reviews</a:t>
            </a:r>
            <a:endParaRPr dirty="0">
              <a:latin typeface="Arial Narrow" panose="020B0606020202030204" pitchFamily="34" charset="0"/>
            </a:endParaRPr>
          </a:p>
          <a:p>
            <a:pPr marL="342900" lvl="0" indent="-342900" algn="l" rtl="0">
              <a:spcBef>
                <a:spcPts val="0"/>
              </a:spcBef>
              <a:spcAft>
                <a:spcPts val="0"/>
              </a:spcAft>
              <a:buFont typeface="+mj-lt"/>
              <a:buAutoNum type="arabicParenR"/>
            </a:pPr>
            <a:r>
              <a:rPr lang="en-GB" dirty="0">
                <a:latin typeface="Arial Narrow" panose="020B0606020202030204" pitchFamily="34" charset="0"/>
              </a:rPr>
              <a:t>Correlation between Columns</a:t>
            </a:r>
            <a:endParaRPr sz="1500" dirty="0">
              <a:solidFill>
                <a:schemeClr val="accent2"/>
              </a:solidFill>
              <a:highlight>
                <a:srgbClr val="FFFFFF"/>
              </a:highlight>
              <a:latin typeface="Arial Narrow" panose="020B0606020202030204" pitchFamily="34" charset="0"/>
              <a:ea typeface="Roboto"/>
              <a:cs typeface="Roboto"/>
              <a:sym typeface="Roboto"/>
            </a:endParaRPr>
          </a:p>
          <a:p>
            <a:pPr marL="342900" lvl="0" indent="-342900" algn="l" rtl="0">
              <a:spcBef>
                <a:spcPts val="0"/>
              </a:spcBef>
              <a:spcAft>
                <a:spcPts val="0"/>
              </a:spcAft>
              <a:buFont typeface="+mj-lt"/>
              <a:buAutoNum type="arabicParenR"/>
            </a:pPr>
            <a:r>
              <a:rPr lang="en-GB" sz="1500" dirty="0">
                <a:solidFill>
                  <a:schemeClr val="accent2"/>
                </a:solidFill>
                <a:highlight>
                  <a:srgbClr val="FFFFFF"/>
                </a:highlight>
                <a:latin typeface="Arial Narrow" panose="020B0606020202030204" pitchFamily="34" charset="0"/>
                <a:ea typeface="Roboto"/>
                <a:cs typeface="Roboto"/>
                <a:sym typeface="Roboto"/>
              </a:rPr>
              <a:t>box plots for size and rating</a:t>
            </a:r>
            <a:endParaRPr sz="1500" dirty="0">
              <a:solidFill>
                <a:schemeClr val="accent2"/>
              </a:solidFill>
              <a:highlight>
                <a:srgbClr val="FFFFFF"/>
              </a:highlight>
              <a:latin typeface="Arial Narrow" panose="020B0606020202030204" pitchFamily="34" charset="0"/>
              <a:ea typeface="Roboto"/>
              <a:cs typeface="Roboto"/>
              <a:sym typeface="Roboto"/>
            </a:endParaRPr>
          </a:p>
          <a:p>
            <a:pPr marL="342900" lvl="0" indent="-342900" algn="l" rtl="0">
              <a:spcBef>
                <a:spcPts val="0"/>
              </a:spcBef>
              <a:spcAft>
                <a:spcPts val="0"/>
              </a:spcAft>
              <a:buFont typeface="+mj-lt"/>
              <a:buAutoNum type="arabicParenR"/>
            </a:pPr>
            <a:r>
              <a:rPr lang="en-GB" sz="1500" dirty="0">
                <a:solidFill>
                  <a:schemeClr val="accent2"/>
                </a:solidFill>
                <a:highlight>
                  <a:srgbClr val="FFFFFF"/>
                </a:highlight>
                <a:latin typeface="Arial Narrow" panose="020B0606020202030204" pitchFamily="34" charset="0"/>
                <a:ea typeface="Roboto"/>
                <a:cs typeface="Roboto"/>
                <a:sym typeface="Roboto"/>
              </a:rPr>
              <a:t>Percent of Free VS Paid App in Store</a:t>
            </a:r>
            <a:endParaRPr sz="1500" dirty="0">
              <a:solidFill>
                <a:schemeClr val="accent2"/>
              </a:solidFill>
              <a:highlight>
                <a:srgbClr val="FFFFFF"/>
              </a:highlight>
              <a:latin typeface="Arial Narrow" panose="020B0606020202030204" pitchFamily="34" charset="0"/>
              <a:ea typeface="Roboto"/>
              <a:cs typeface="Roboto"/>
              <a:sym typeface="Roboto"/>
            </a:endParaRPr>
          </a:p>
          <a:p>
            <a:pPr marL="342900" lvl="0" indent="-342900" algn="l" rtl="0">
              <a:spcBef>
                <a:spcPts val="0"/>
              </a:spcBef>
              <a:spcAft>
                <a:spcPts val="0"/>
              </a:spcAft>
              <a:buFont typeface="+mj-lt"/>
              <a:buAutoNum type="arabicParenR"/>
            </a:pPr>
            <a:r>
              <a:rPr lang="en-GB" sz="1500" dirty="0">
                <a:solidFill>
                  <a:schemeClr val="accent2"/>
                </a:solidFill>
                <a:highlight>
                  <a:srgbClr val="FFFFFF"/>
                </a:highlight>
                <a:latin typeface="Arial Narrow" panose="020B0606020202030204" pitchFamily="34" charset="0"/>
                <a:ea typeface="Roboto"/>
                <a:cs typeface="Roboto"/>
                <a:sym typeface="Roboto"/>
              </a:rPr>
              <a:t>Number of Apps And its Category based on Type</a:t>
            </a:r>
            <a:endParaRPr sz="1500" dirty="0">
              <a:solidFill>
                <a:schemeClr val="accent2"/>
              </a:solidFill>
              <a:highlight>
                <a:srgbClr val="FFFFFF"/>
              </a:highlight>
              <a:latin typeface="Arial Narrow" panose="020B0606020202030204" pitchFamily="34" charset="0"/>
              <a:ea typeface="Roboto"/>
              <a:cs typeface="Roboto"/>
              <a:sym typeface="Roboto"/>
            </a:endParaRPr>
          </a:p>
          <a:p>
            <a:pPr marL="342900" lvl="0" indent="-342900" algn="l" rtl="0">
              <a:spcBef>
                <a:spcPts val="0"/>
              </a:spcBef>
              <a:spcAft>
                <a:spcPts val="0"/>
              </a:spcAft>
              <a:buFont typeface="+mj-lt"/>
              <a:buAutoNum type="arabicParenR"/>
            </a:pPr>
            <a:r>
              <a:rPr lang="en-GB" sz="1500" dirty="0">
                <a:solidFill>
                  <a:schemeClr val="accent2"/>
                </a:solidFill>
                <a:highlight>
                  <a:srgbClr val="FFFFFF"/>
                </a:highlight>
                <a:latin typeface="Arial Narrow" panose="020B0606020202030204" pitchFamily="34" charset="0"/>
                <a:ea typeface="Roboto"/>
                <a:cs typeface="Roboto"/>
                <a:sym typeface="Roboto"/>
              </a:rPr>
              <a:t>Counts Based on Rating</a:t>
            </a:r>
            <a:endParaRPr sz="1500" dirty="0">
              <a:solidFill>
                <a:schemeClr val="accent2"/>
              </a:solidFill>
              <a:highlight>
                <a:srgbClr val="FFFFFF"/>
              </a:highlight>
              <a:latin typeface="Arial Narrow" panose="020B0606020202030204" pitchFamily="34" charset="0"/>
              <a:ea typeface="Roboto"/>
              <a:cs typeface="Roboto"/>
              <a:sym typeface="Roboto"/>
            </a:endParaRPr>
          </a:p>
          <a:p>
            <a:pPr marL="342900" lvl="0" indent="-342900" algn="l" rtl="0">
              <a:spcBef>
                <a:spcPts val="0"/>
              </a:spcBef>
              <a:spcAft>
                <a:spcPts val="0"/>
              </a:spcAft>
              <a:buFont typeface="+mj-lt"/>
              <a:buAutoNum type="arabicParenR"/>
            </a:pPr>
            <a:r>
              <a:rPr lang="en-GB" sz="1500" dirty="0">
                <a:solidFill>
                  <a:schemeClr val="accent2"/>
                </a:solidFill>
                <a:highlight>
                  <a:srgbClr val="FFFFFF"/>
                </a:highlight>
                <a:latin typeface="Arial Narrow" panose="020B0606020202030204" pitchFamily="34" charset="0"/>
                <a:ea typeface="Roboto"/>
                <a:cs typeface="Roboto"/>
                <a:sym typeface="Roboto"/>
              </a:rPr>
              <a:t>Top 5 App Based on Category</a:t>
            </a:r>
            <a:endParaRPr sz="1500" dirty="0">
              <a:solidFill>
                <a:schemeClr val="accent2"/>
              </a:solidFill>
              <a:highlight>
                <a:srgbClr val="FFFFFF"/>
              </a:highlight>
              <a:latin typeface="Arial Narrow" panose="020B0606020202030204" pitchFamily="34" charset="0"/>
              <a:ea typeface="Roboto"/>
              <a:cs typeface="Roboto"/>
              <a:sym typeface="Roboto"/>
            </a:endParaRPr>
          </a:p>
          <a:p>
            <a:pPr marL="342900" lvl="0" indent="-342900" algn="l" rtl="0">
              <a:spcBef>
                <a:spcPts val="0"/>
              </a:spcBef>
              <a:spcAft>
                <a:spcPts val="0"/>
              </a:spcAft>
              <a:buFont typeface="+mj-lt"/>
              <a:buAutoNum type="arabicParenR"/>
            </a:pPr>
            <a:r>
              <a:rPr lang="en-GB" sz="1500" dirty="0">
                <a:solidFill>
                  <a:schemeClr val="accent2"/>
                </a:solidFill>
                <a:highlight>
                  <a:srgbClr val="FFFFFF"/>
                </a:highlight>
                <a:latin typeface="Arial Narrow" panose="020B0606020202030204" pitchFamily="34" charset="0"/>
                <a:ea typeface="Roboto"/>
                <a:cs typeface="Roboto"/>
                <a:sym typeface="Roboto"/>
              </a:rPr>
              <a:t>Top 5 Category in terms of Installs</a:t>
            </a:r>
            <a:endParaRPr sz="1500" dirty="0">
              <a:solidFill>
                <a:schemeClr val="accent2"/>
              </a:solidFill>
              <a:highlight>
                <a:srgbClr val="FFFFFF"/>
              </a:highlight>
              <a:latin typeface="Arial Narrow" panose="020B0606020202030204" pitchFamily="34" charset="0"/>
              <a:ea typeface="Roboto"/>
              <a:cs typeface="Roboto"/>
              <a:sym typeface="Roboto"/>
            </a:endParaRPr>
          </a:p>
          <a:p>
            <a:pPr marL="342900" lvl="0" indent="-342900" algn="l" rtl="0">
              <a:spcBef>
                <a:spcPts val="0"/>
              </a:spcBef>
              <a:spcAft>
                <a:spcPts val="0"/>
              </a:spcAft>
              <a:buFont typeface="+mj-lt"/>
              <a:buAutoNum type="arabicParenR"/>
            </a:pPr>
            <a:r>
              <a:rPr lang="en-GB" sz="1500" dirty="0">
                <a:solidFill>
                  <a:schemeClr val="accent2"/>
                </a:solidFill>
                <a:highlight>
                  <a:srgbClr val="FFFFFF"/>
                </a:highlight>
                <a:latin typeface="Arial Narrow" panose="020B0606020202030204" pitchFamily="34" charset="0"/>
                <a:ea typeface="Roboto"/>
                <a:cs typeface="Roboto"/>
                <a:sym typeface="Roboto"/>
              </a:rPr>
              <a:t>Ratings</a:t>
            </a:r>
            <a:endParaRPr sz="1500" dirty="0">
              <a:solidFill>
                <a:schemeClr val="accent2"/>
              </a:solidFill>
              <a:highlight>
                <a:srgbClr val="FFFFFF"/>
              </a:highlight>
              <a:latin typeface="Arial Narrow" panose="020B0606020202030204" pitchFamily="34" charset="0"/>
              <a:ea typeface="Roboto"/>
              <a:cs typeface="Roboto"/>
              <a:sym typeface="Roboto"/>
            </a:endParaRPr>
          </a:p>
          <a:p>
            <a:pPr marL="342900" lvl="0" indent="-342900" algn="l" rtl="0">
              <a:spcBef>
                <a:spcPts val="0"/>
              </a:spcBef>
              <a:spcAft>
                <a:spcPts val="0"/>
              </a:spcAft>
              <a:buFont typeface="+mj-lt"/>
              <a:buAutoNum type="arabicParenR"/>
            </a:pPr>
            <a:r>
              <a:rPr lang="en-GB" sz="1500" dirty="0">
                <a:solidFill>
                  <a:schemeClr val="accent2"/>
                </a:solidFill>
                <a:highlight>
                  <a:srgbClr val="FFFFFF"/>
                </a:highlight>
                <a:latin typeface="Arial Narrow" panose="020B0606020202030204" pitchFamily="34" charset="0"/>
                <a:ea typeface="Roboto"/>
                <a:cs typeface="Roboto"/>
                <a:sym typeface="Roboto"/>
              </a:rPr>
              <a:t>Counts Based on Size</a:t>
            </a:r>
            <a:endParaRPr sz="1500" dirty="0">
              <a:solidFill>
                <a:schemeClr val="accent2"/>
              </a:solidFill>
              <a:highlight>
                <a:srgbClr val="FFFFFF"/>
              </a:highlight>
              <a:latin typeface="Arial Narrow" panose="020B0606020202030204" pitchFamily="34" charset="0"/>
              <a:ea typeface="Roboto"/>
              <a:cs typeface="Roboto"/>
              <a:sym typeface="Roboto"/>
            </a:endParaRPr>
          </a:p>
          <a:p>
            <a:pPr marL="342900" lvl="0" indent="-342900" algn="l" rtl="0">
              <a:spcBef>
                <a:spcPts val="0"/>
              </a:spcBef>
              <a:spcAft>
                <a:spcPts val="0"/>
              </a:spcAft>
              <a:buFont typeface="+mj-lt"/>
              <a:buAutoNum type="arabicParenR"/>
            </a:pPr>
            <a:r>
              <a:rPr lang="en-GB" sz="1500" dirty="0">
                <a:solidFill>
                  <a:schemeClr val="accent2"/>
                </a:solidFill>
                <a:highlight>
                  <a:srgbClr val="FFFFFF"/>
                </a:highlight>
                <a:latin typeface="Arial Narrow" panose="020B0606020202030204" pitchFamily="34" charset="0"/>
                <a:ea typeface="Roboto"/>
                <a:cs typeface="Roboto"/>
                <a:sym typeface="Roboto"/>
              </a:rPr>
              <a:t>Average installs in term of Size</a:t>
            </a:r>
            <a:endParaRPr sz="1500" dirty="0">
              <a:solidFill>
                <a:schemeClr val="accent2"/>
              </a:solidFill>
              <a:highlight>
                <a:srgbClr val="FFFFFF"/>
              </a:highlight>
              <a:latin typeface="Arial Narrow" panose="020B0606020202030204" pitchFamily="34" charset="0"/>
              <a:ea typeface="Roboto"/>
              <a:cs typeface="Roboto"/>
              <a:sym typeface="Roboto"/>
            </a:endParaRPr>
          </a:p>
          <a:p>
            <a:pPr marL="342900" lvl="0" indent="-342900" algn="l" rtl="0">
              <a:spcBef>
                <a:spcPts val="0"/>
              </a:spcBef>
              <a:spcAft>
                <a:spcPts val="0"/>
              </a:spcAft>
              <a:buFont typeface="+mj-lt"/>
              <a:buAutoNum type="arabicParenR"/>
            </a:pPr>
            <a:r>
              <a:rPr lang="en-GB" sz="1500" dirty="0">
                <a:solidFill>
                  <a:schemeClr val="accent2"/>
                </a:solidFill>
                <a:highlight>
                  <a:srgbClr val="FFFFFF"/>
                </a:highlight>
                <a:latin typeface="Arial Narrow" panose="020B0606020202030204" pitchFamily="34" charset="0"/>
                <a:ea typeface="Roboto"/>
                <a:cs typeface="Roboto"/>
                <a:sym typeface="Roboto"/>
              </a:rPr>
              <a:t>Count based on Android Version</a:t>
            </a:r>
            <a:endParaRPr sz="1500" dirty="0">
              <a:solidFill>
                <a:schemeClr val="accent2"/>
              </a:solidFill>
              <a:highlight>
                <a:srgbClr val="FFFFFF"/>
              </a:highlight>
              <a:latin typeface="Arial Narrow" panose="020B0606020202030204" pitchFamily="34" charset="0"/>
              <a:ea typeface="Roboto"/>
              <a:cs typeface="Roboto"/>
              <a:sym typeface="Roboto"/>
            </a:endParaRPr>
          </a:p>
          <a:p>
            <a:pPr marL="342900" lvl="0" indent="-342900" algn="l" rtl="0">
              <a:spcBef>
                <a:spcPts val="0"/>
              </a:spcBef>
              <a:spcAft>
                <a:spcPts val="0"/>
              </a:spcAft>
              <a:buFont typeface="+mj-lt"/>
              <a:buAutoNum type="arabicParenR"/>
            </a:pPr>
            <a:r>
              <a:rPr lang="en-GB" sz="1500" dirty="0">
                <a:solidFill>
                  <a:schemeClr val="accent2"/>
                </a:solidFill>
                <a:highlight>
                  <a:srgbClr val="FFFFFF"/>
                </a:highlight>
                <a:latin typeface="Arial Narrow" panose="020B0606020202030204" pitchFamily="34" charset="0"/>
                <a:ea typeface="Roboto"/>
                <a:cs typeface="Roboto"/>
                <a:sym typeface="Roboto"/>
              </a:rPr>
              <a:t>Counts based on Last Updates</a:t>
            </a:r>
            <a:endParaRPr sz="1500" dirty="0">
              <a:solidFill>
                <a:schemeClr val="accent2"/>
              </a:solidFill>
              <a:highlight>
                <a:srgbClr val="FFFFFF"/>
              </a:highlight>
              <a:latin typeface="Arial Narrow" panose="020B0606020202030204" pitchFamily="34" charset="0"/>
              <a:ea typeface="Roboto"/>
              <a:cs typeface="Roboto"/>
              <a:sym typeface="Roboto"/>
            </a:endParaRPr>
          </a:p>
          <a:p>
            <a:pPr marL="342900" lvl="0" indent="-342900" algn="l" rtl="0">
              <a:spcBef>
                <a:spcPts val="0"/>
              </a:spcBef>
              <a:spcAft>
                <a:spcPts val="0"/>
              </a:spcAft>
              <a:buFont typeface="+mj-lt"/>
              <a:buAutoNum type="arabicParenR"/>
            </a:pPr>
            <a:r>
              <a:rPr lang="en-GB" sz="1500" dirty="0">
                <a:solidFill>
                  <a:schemeClr val="accent2"/>
                </a:solidFill>
                <a:highlight>
                  <a:srgbClr val="FFFFFF"/>
                </a:highlight>
                <a:latin typeface="Arial Narrow" panose="020B0606020202030204" pitchFamily="34" charset="0"/>
                <a:ea typeface="Roboto"/>
                <a:cs typeface="Roboto"/>
                <a:sym typeface="Roboto"/>
              </a:rPr>
              <a:t>Updates with Years</a:t>
            </a:r>
            <a:endParaRPr sz="1500" dirty="0">
              <a:solidFill>
                <a:schemeClr val="accent2"/>
              </a:solidFill>
              <a:highlight>
                <a:srgbClr val="FFFFFF"/>
              </a:highlight>
              <a:latin typeface="Arial Narrow" panose="020B0606020202030204" pitchFamily="34" charset="0"/>
              <a:ea typeface="Roboto"/>
              <a:cs typeface="Roboto"/>
              <a:sym typeface="Roboto"/>
            </a:endParaRPr>
          </a:p>
          <a:p>
            <a:pPr marL="342900" lvl="0" indent="-342900" algn="l" rtl="0">
              <a:spcBef>
                <a:spcPts val="0"/>
              </a:spcBef>
              <a:spcAft>
                <a:spcPts val="0"/>
              </a:spcAft>
              <a:buFont typeface="+mj-lt"/>
              <a:buAutoNum type="arabicParenR"/>
            </a:pPr>
            <a:r>
              <a:rPr lang="en-GB" sz="1500" dirty="0">
                <a:solidFill>
                  <a:schemeClr val="accent2"/>
                </a:solidFill>
                <a:highlight>
                  <a:srgbClr val="FFFFFF"/>
                </a:highlight>
                <a:latin typeface="Arial Narrow" panose="020B0606020202030204" pitchFamily="34" charset="0"/>
                <a:ea typeface="Roboto"/>
                <a:cs typeface="Roboto"/>
                <a:sym typeface="Roboto"/>
              </a:rPr>
              <a:t>Top 5 Revenue Categories</a:t>
            </a:r>
            <a:endParaRPr sz="1500" dirty="0">
              <a:solidFill>
                <a:schemeClr val="accent2"/>
              </a:solidFill>
              <a:highlight>
                <a:srgbClr val="FFFFFF"/>
              </a:highlight>
              <a:latin typeface="Arial Narrow" panose="020B0606020202030204" pitchFamily="34" charset="0"/>
              <a:ea typeface="Roboto"/>
              <a:cs typeface="Roboto"/>
              <a:sym typeface="Roboto"/>
            </a:endParaRPr>
          </a:p>
          <a:p>
            <a:pPr marL="0" lvl="0" indent="0" algn="l" rtl="0">
              <a:spcBef>
                <a:spcPts val="0"/>
              </a:spcBef>
              <a:spcAft>
                <a:spcPts val="0"/>
              </a:spcAft>
              <a:buNone/>
            </a:pPr>
            <a:endParaRPr sz="1500" dirty="0">
              <a:solidFill>
                <a:schemeClr val="accent2"/>
              </a:solidFill>
              <a:highlight>
                <a:srgbClr val="FFFFFF"/>
              </a:highlight>
              <a:latin typeface="Roboto"/>
              <a:ea typeface="Roboto"/>
              <a:cs typeface="Roboto"/>
              <a:sym typeface="Roboto"/>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22399"/>
          <a:stretch/>
        </p:blipFill>
        <p:spPr>
          <a:xfrm>
            <a:off x="619433" y="742108"/>
            <a:ext cx="7413522" cy="3751234"/>
          </a:xfrm>
          <a:prstGeom prst="rect">
            <a:avLst/>
          </a:prstGeom>
        </p:spPr>
      </p:pic>
    </p:spTree>
    <p:extLst>
      <p:ext uri="{BB962C8B-B14F-4D97-AF65-F5344CB8AC3E}">
        <p14:creationId xmlns:p14="http://schemas.microsoft.com/office/powerpoint/2010/main" val="3589236723"/>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8566"/>
          <a:stretch/>
        </p:blipFill>
        <p:spPr>
          <a:xfrm>
            <a:off x="1929238" y="1563328"/>
            <a:ext cx="5128207" cy="2261419"/>
          </a:xfrm>
          <a:prstGeom prst="rect">
            <a:avLst/>
          </a:prstGeom>
        </p:spPr>
      </p:pic>
    </p:spTree>
    <p:extLst>
      <p:ext uri="{BB962C8B-B14F-4D97-AF65-F5344CB8AC3E}">
        <p14:creationId xmlns:p14="http://schemas.microsoft.com/office/powerpoint/2010/main" val="2104998998"/>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16ed6073617_2_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640000"/>
                </a:solidFill>
              </a:rPr>
              <a:t>Dataset Construction</a:t>
            </a:r>
            <a:endParaRPr dirty="0">
              <a:solidFill>
                <a:srgbClr val="640000"/>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92" name="Google Shape;92;g16ed6073617_2_23"/>
          <p:cNvSpPr txBox="1"/>
          <p:nvPr/>
        </p:nvSpPr>
        <p:spPr>
          <a:xfrm>
            <a:off x="577475" y="1275800"/>
            <a:ext cx="7480200" cy="3693288"/>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Wingdings" panose="05000000000000000000" pitchFamily="2" charset="2"/>
              <a:buChar char="Ø"/>
            </a:pPr>
            <a:r>
              <a:rPr lang="en-GB" dirty="0">
                <a:latin typeface="Arial Narrow" panose="020B0606020202030204" pitchFamily="34" charset="0"/>
              </a:rPr>
              <a:t>Mounting the drive : Because of Mounting we can access csv file to do analysis</a:t>
            </a:r>
            <a:endParaRPr dirty="0">
              <a:latin typeface="Arial Narrow" panose="020B0606020202030204" pitchFamily="34" charset="0"/>
            </a:endParaRPr>
          </a:p>
          <a:p>
            <a:pPr marL="285750" lvl="0" indent="-285750" algn="l" rtl="0">
              <a:spcBef>
                <a:spcPts val="0"/>
              </a:spcBef>
              <a:spcAft>
                <a:spcPts val="0"/>
              </a:spcAft>
              <a:buFont typeface="Wingdings" panose="05000000000000000000" pitchFamily="2" charset="2"/>
              <a:buChar char="Ø"/>
            </a:pPr>
            <a:endParaRPr dirty="0">
              <a:latin typeface="Arial Narrow" panose="020B0606020202030204" pitchFamily="34" charset="0"/>
            </a:endParaRPr>
          </a:p>
          <a:p>
            <a:pPr marL="285750" lvl="0" indent="-285750" algn="l" rtl="0">
              <a:spcBef>
                <a:spcPts val="0"/>
              </a:spcBef>
              <a:spcAft>
                <a:spcPts val="0"/>
              </a:spcAft>
              <a:buFont typeface="Wingdings" panose="05000000000000000000" pitchFamily="2" charset="2"/>
              <a:buChar char="Ø"/>
            </a:pPr>
            <a:r>
              <a:rPr lang="en-GB" dirty="0">
                <a:latin typeface="Arial Narrow" panose="020B0606020202030204" pitchFamily="34" charset="0"/>
              </a:rPr>
              <a:t>Loading Datasets : Two datasets is there in project First is store app and Second is User Reviews </a:t>
            </a:r>
            <a:endParaRPr dirty="0">
              <a:latin typeface="Arial Narrow" panose="020B0606020202030204" pitchFamily="34" charset="0"/>
            </a:endParaRPr>
          </a:p>
          <a:p>
            <a:pPr marL="285750" lvl="0" indent="-285750" algn="l" rtl="0">
              <a:spcBef>
                <a:spcPts val="0"/>
              </a:spcBef>
              <a:spcAft>
                <a:spcPts val="0"/>
              </a:spcAft>
              <a:buFont typeface="Wingdings" panose="05000000000000000000" pitchFamily="2" charset="2"/>
              <a:buChar char="Ø"/>
            </a:pPr>
            <a:endParaRPr dirty="0">
              <a:latin typeface="Arial Narrow" panose="020B0606020202030204" pitchFamily="34" charset="0"/>
            </a:endParaRPr>
          </a:p>
          <a:p>
            <a:pPr marL="285750" lvl="0" indent="-285750" algn="l" rtl="0">
              <a:spcBef>
                <a:spcPts val="0"/>
              </a:spcBef>
              <a:spcAft>
                <a:spcPts val="0"/>
              </a:spcAft>
              <a:buFont typeface="Wingdings" panose="05000000000000000000" pitchFamily="2" charset="2"/>
              <a:buChar char="Ø"/>
            </a:pPr>
            <a:r>
              <a:rPr lang="en-GB" dirty="0">
                <a:latin typeface="Arial Narrow" panose="020B0606020202030204" pitchFamily="34" charset="0"/>
              </a:rPr>
              <a:t>Import Libraries: Compulsory to use Libraries like </a:t>
            </a:r>
            <a:r>
              <a:rPr lang="en-GB" dirty="0" smtClean="0">
                <a:latin typeface="Arial Narrow" panose="020B0606020202030204" pitchFamily="34" charset="0"/>
              </a:rPr>
              <a:t>Numpy , Pandas , Matplotlib </a:t>
            </a:r>
            <a:r>
              <a:rPr lang="en-GB" dirty="0">
                <a:latin typeface="Arial Narrow" panose="020B0606020202030204" pitchFamily="34" charset="0"/>
              </a:rPr>
              <a:t>and Seaborn .</a:t>
            </a:r>
            <a:endParaRPr dirty="0">
              <a:latin typeface="Arial Narrow" panose="020B0606020202030204" pitchFamily="34" charset="0"/>
            </a:endParaRPr>
          </a:p>
          <a:p>
            <a:pPr marL="285750" lvl="0" indent="-285750" algn="l" rtl="0">
              <a:spcBef>
                <a:spcPts val="0"/>
              </a:spcBef>
              <a:spcAft>
                <a:spcPts val="0"/>
              </a:spcAft>
              <a:buFont typeface="Wingdings" panose="05000000000000000000" pitchFamily="2" charset="2"/>
              <a:buChar char="Ø"/>
            </a:pPr>
            <a:r>
              <a:rPr lang="en-GB" dirty="0">
                <a:latin typeface="Arial Narrow" panose="020B0606020202030204" pitchFamily="34" charset="0"/>
              </a:rPr>
              <a:t>When your using Google </a:t>
            </a:r>
            <a:r>
              <a:rPr lang="en-GB" dirty="0" smtClean="0">
                <a:latin typeface="Arial Narrow" panose="020B0606020202030204" pitchFamily="34" charset="0"/>
              </a:rPr>
              <a:t>colab </a:t>
            </a:r>
            <a:r>
              <a:rPr lang="en-GB" dirty="0">
                <a:latin typeface="Arial Narrow" panose="020B0606020202030204" pitchFamily="34" charset="0"/>
              </a:rPr>
              <a:t>then this necessary to use %matplotlib inline </a:t>
            </a:r>
            <a:r>
              <a:rPr lang="en-GB" sz="1300" dirty="0">
                <a:solidFill>
                  <a:srgbClr val="202124"/>
                </a:solidFill>
                <a:highlight>
                  <a:srgbClr val="FFFFFF"/>
                </a:highlight>
                <a:latin typeface="Arial Narrow" panose="020B0606020202030204" pitchFamily="34" charset="0"/>
              </a:rPr>
              <a:t>where plot graphics will appear in your notebook</a:t>
            </a:r>
            <a:endParaRPr sz="1300" dirty="0">
              <a:solidFill>
                <a:srgbClr val="202124"/>
              </a:solidFill>
              <a:highlight>
                <a:srgbClr val="FFFFFF"/>
              </a:highlight>
              <a:latin typeface="Arial Narrow" panose="020B0606020202030204" pitchFamily="34" charset="0"/>
            </a:endParaRPr>
          </a:p>
          <a:p>
            <a:pPr marL="285750" lvl="0" indent="-285750" algn="l" rtl="0">
              <a:spcBef>
                <a:spcPts val="0"/>
              </a:spcBef>
              <a:spcAft>
                <a:spcPts val="0"/>
              </a:spcAft>
              <a:buFont typeface="Wingdings" panose="05000000000000000000" pitchFamily="2" charset="2"/>
              <a:buChar char="Ø"/>
            </a:pPr>
            <a:endParaRPr sz="1300" dirty="0">
              <a:solidFill>
                <a:srgbClr val="202124"/>
              </a:solidFill>
              <a:highlight>
                <a:srgbClr val="FFFFFF"/>
              </a:highlight>
              <a:latin typeface="Arial Narrow" panose="020B0606020202030204" pitchFamily="34" charset="0"/>
            </a:endParaRPr>
          </a:p>
          <a:p>
            <a:pPr marL="285750" lvl="0" indent="-285750" algn="l" rtl="0">
              <a:spcBef>
                <a:spcPts val="0"/>
              </a:spcBef>
              <a:spcAft>
                <a:spcPts val="0"/>
              </a:spcAft>
              <a:buFont typeface="Wingdings" panose="05000000000000000000" pitchFamily="2" charset="2"/>
              <a:buChar char="Ø"/>
            </a:pPr>
            <a:r>
              <a:rPr lang="en-GB" sz="1300" dirty="0">
                <a:solidFill>
                  <a:srgbClr val="202124"/>
                </a:solidFill>
                <a:highlight>
                  <a:srgbClr val="FFFFFF"/>
                </a:highlight>
                <a:latin typeface="Arial Narrow" panose="020B0606020202030204" pitchFamily="34" charset="0"/>
              </a:rPr>
              <a:t>Data Cleaning: Removing </a:t>
            </a:r>
            <a:r>
              <a:rPr lang="en-GB" sz="1300" dirty="0" smtClean="0">
                <a:solidFill>
                  <a:srgbClr val="202124"/>
                </a:solidFill>
                <a:highlight>
                  <a:srgbClr val="FFFFFF"/>
                </a:highlight>
                <a:latin typeface="Arial Narrow" panose="020B0606020202030204" pitchFamily="34" charset="0"/>
              </a:rPr>
              <a:t>Outliers , Finding </a:t>
            </a:r>
            <a:r>
              <a:rPr lang="en-GB" sz="1300" dirty="0">
                <a:solidFill>
                  <a:srgbClr val="202124"/>
                </a:solidFill>
                <a:highlight>
                  <a:srgbClr val="FFFFFF"/>
                </a:highlight>
                <a:latin typeface="Arial Narrow" panose="020B0606020202030204" pitchFamily="34" charset="0"/>
              </a:rPr>
              <a:t>and Removing Null values</a:t>
            </a:r>
            <a:endParaRPr sz="1300" dirty="0">
              <a:solidFill>
                <a:srgbClr val="202124"/>
              </a:solidFill>
              <a:highlight>
                <a:srgbClr val="FFFFFF"/>
              </a:highlight>
              <a:latin typeface="Arial Narrow" panose="020B0606020202030204" pitchFamily="34" charset="0"/>
            </a:endParaRPr>
          </a:p>
          <a:p>
            <a:pPr marL="285750" lvl="0" indent="-285750" algn="l" rtl="0">
              <a:spcBef>
                <a:spcPts val="0"/>
              </a:spcBef>
              <a:spcAft>
                <a:spcPts val="0"/>
              </a:spcAft>
              <a:buFont typeface="Wingdings" panose="05000000000000000000" pitchFamily="2" charset="2"/>
              <a:buChar char="Ø"/>
            </a:pPr>
            <a:endParaRPr sz="1300" dirty="0">
              <a:solidFill>
                <a:srgbClr val="202124"/>
              </a:solidFill>
              <a:highlight>
                <a:srgbClr val="FFFFFF"/>
              </a:highlight>
              <a:latin typeface="Arial Narrow" panose="020B0606020202030204" pitchFamily="34" charset="0"/>
            </a:endParaRPr>
          </a:p>
          <a:p>
            <a:pPr marL="285750" lvl="0" indent="-285750" algn="l" rtl="0">
              <a:spcBef>
                <a:spcPts val="0"/>
              </a:spcBef>
              <a:spcAft>
                <a:spcPts val="0"/>
              </a:spcAft>
              <a:buFont typeface="Wingdings" panose="05000000000000000000" pitchFamily="2" charset="2"/>
              <a:buChar char="Ø"/>
            </a:pPr>
            <a:r>
              <a:rPr lang="en-GB" sz="1300" dirty="0">
                <a:solidFill>
                  <a:srgbClr val="202124"/>
                </a:solidFill>
                <a:highlight>
                  <a:srgbClr val="FFFFFF"/>
                </a:highlight>
                <a:latin typeface="Arial Narrow" panose="020B0606020202030204" pitchFamily="34" charset="0"/>
              </a:rPr>
              <a:t>Data Assings: Replacing the Null Values with Mean ,Median &amp; Mode with its suitable Condition.</a:t>
            </a:r>
            <a:endParaRPr sz="1300" dirty="0">
              <a:solidFill>
                <a:srgbClr val="202124"/>
              </a:solidFill>
              <a:highlight>
                <a:srgbClr val="FFFFFF"/>
              </a:highlight>
              <a:latin typeface="Arial Narrow" panose="020B0606020202030204" pitchFamily="34" charset="0"/>
            </a:endParaRPr>
          </a:p>
          <a:p>
            <a:pPr marL="285750" lvl="0" indent="-285750" algn="l" rtl="0">
              <a:spcBef>
                <a:spcPts val="0"/>
              </a:spcBef>
              <a:spcAft>
                <a:spcPts val="0"/>
              </a:spcAft>
              <a:buFont typeface="Wingdings" panose="05000000000000000000" pitchFamily="2" charset="2"/>
              <a:buChar char="Ø"/>
            </a:pPr>
            <a:endParaRPr sz="1300" dirty="0">
              <a:solidFill>
                <a:srgbClr val="202124"/>
              </a:solidFill>
              <a:highlight>
                <a:srgbClr val="FFFFFF"/>
              </a:highlight>
              <a:latin typeface="Arial Narrow" panose="020B0606020202030204" pitchFamily="34" charset="0"/>
            </a:endParaRPr>
          </a:p>
          <a:p>
            <a:pPr marL="285750" lvl="0" indent="-285750" algn="l" rtl="0">
              <a:spcBef>
                <a:spcPts val="0"/>
              </a:spcBef>
              <a:spcAft>
                <a:spcPts val="0"/>
              </a:spcAft>
              <a:buFont typeface="Wingdings" panose="05000000000000000000" pitchFamily="2" charset="2"/>
              <a:buChar char="Ø"/>
            </a:pPr>
            <a:r>
              <a:rPr lang="en-GB" sz="1300" dirty="0">
                <a:solidFill>
                  <a:srgbClr val="202124"/>
                </a:solidFill>
                <a:highlight>
                  <a:srgbClr val="FFFFFF"/>
                </a:highlight>
                <a:latin typeface="Arial Narrow" panose="020B0606020202030204" pitchFamily="34" charset="0"/>
              </a:rPr>
              <a:t>Query Analysis: </a:t>
            </a:r>
            <a:r>
              <a:rPr lang="en-GB" sz="1300" dirty="0" smtClean="0">
                <a:solidFill>
                  <a:srgbClr val="202124"/>
                </a:solidFill>
                <a:highlight>
                  <a:srgbClr val="FFFFFF"/>
                </a:highlight>
                <a:latin typeface="Arial Narrow" panose="020B0606020202030204" pitchFamily="34" charset="0"/>
              </a:rPr>
              <a:t>Analayzing </a:t>
            </a:r>
            <a:r>
              <a:rPr lang="en-GB" sz="1300" dirty="0">
                <a:solidFill>
                  <a:srgbClr val="202124"/>
                </a:solidFill>
                <a:highlight>
                  <a:srgbClr val="FFFFFF"/>
                </a:highlight>
                <a:latin typeface="Arial Narrow" panose="020B0606020202030204" pitchFamily="34" charset="0"/>
              </a:rPr>
              <a:t>the data sets to points of interest using visualization.</a:t>
            </a:r>
            <a:endParaRPr sz="1300" dirty="0">
              <a:solidFill>
                <a:srgbClr val="202124"/>
              </a:solidFill>
              <a:highlight>
                <a:srgbClr val="FFFFFF"/>
              </a:highlight>
              <a:latin typeface="Arial Narrow" panose="020B0606020202030204" pitchFamily="34" charset="0"/>
            </a:endParaRPr>
          </a:p>
          <a:p>
            <a:pPr marL="0" lvl="0" indent="0" algn="l" rtl="0">
              <a:spcBef>
                <a:spcPts val="0"/>
              </a:spcBef>
              <a:spcAft>
                <a:spcPts val="0"/>
              </a:spcAft>
              <a:buNone/>
            </a:pPr>
            <a:endParaRPr sz="1300" dirty="0">
              <a:solidFill>
                <a:srgbClr val="202124"/>
              </a:solidFill>
              <a:highlight>
                <a:srgbClr val="FFFFFF"/>
              </a:highlight>
            </a:endParaRPr>
          </a:p>
          <a:p>
            <a:pPr marL="0" lvl="0" indent="0" algn="l" rtl="0">
              <a:spcBef>
                <a:spcPts val="0"/>
              </a:spcBef>
              <a:spcAft>
                <a:spcPts val="0"/>
              </a:spcAft>
              <a:buNone/>
            </a:pPr>
            <a:endParaRPr sz="1300" dirty="0">
              <a:solidFill>
                <a:srgbClr val="202124"/>
              </a:solidFill>
              <a:highlight>
                <a:srgbClr val="FFFFFF"/>
              </a:highlight>
            </a:endParaRPr>
          </a:p>
          <a:p>
            <a:pPr marL="0" lvl="0" indent="0" algn="l" rtl="0">
              <a:spcBef>
                <a:spcPts val="0"/>
              </a:spcBef>
              <a:spcAft>
                <a:spcPts val="0"/>
              </a:spcAft>
              <a:buNone/>
            </a:pPr>
            <a:endParaRPr sz="1300" dirty="0">
              <a:solidFill>
                <a:srgbClr val="202124"/>
              </a:solidFill>
              <a:highlight>
                <a:srgbClr val="FFFFFF"/>
              </a:highlight>
            </a:endParaRPr>
          </a:p>
          <a:p>
            <a:pPr marL="0" lvl="0" indent="0" algn="l" rtl="0">
              <a:spcBef>
                <a:spcPts val="0"/>
              </a:spcBef>
              <a:spcAft>
                <a:spcPts val="0"/>
              </a:spcAft>
              <a:buNone/>
            </a:pPr>
            <a:endParaRPr dirty="0"/>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16ed6073617_2_32"/>
          <p:cNvSpPr txBox="1">
            <a:spLocks noGrp="1"/>
          </p:cNvSpPr>
          <p:nvPr>
            <p:ph type="ctrTitle"/>
          </p:nvPr>
        </p:nvSpPr>
        <p:spPr>
          <a:xfrm>
            <a:off x="311700" y="744575"/>
            <a:ext cx="8520600" cy="93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rgbClr val="640000"/>
                </a:solidFill>
              </a:rPr>
              <a:t>Explore the Arrangement of Datasets</a:t>
            </a:r>
            <a:endParaRPr dirty="0">
              <a:solidFill>
                <a:srgbClr val="640000"/>
              </a:solidFill>
            </a:endParaRPr>
          </a:p>
        </p:txBody>
      </p:sp>
      <p:sp>
        <p:nvSpPr>
          <p:cNvPr id="99" name="Google Shape;99;g16ed6073617_2_32"/>
          <p:cNvSpPr txBox="1"/>
          <p:nvPr/>
        </p:nvSpPr>
        <p:spPr>
          <a:xfrm>
            <a:off x="469356" y="1892377"/>
            <a:ext cx="8004000" cy="2554515"/>
          </a:xfrm>
          <a:prstGeom prst="rect">
            <a:avLst/>
          </a:prstGeom>
          <a:noFill/>
          <a:ln>
            <a:noFill/>
          </a:ln>
        </p:spPr>
        <p:txBody>
          <a:bodyPr spcFirstLastPara="1" wrap="square" lIns="91425" tIns="91425" rIns="91425" bIns="91425" anchor="t" anchorCtr="0">
            <a:spAutoFit/>
          </a:bodyPr>
          <a:lstStyle/>
          <a:p>
            <a:r>
              <a:rPr lang="en-GB" dirty="0" smtClean="0">
                <a:latin typeface="Arial Narrow" panose="020B0606020202030204" pitchFamily="34" charset="0"/>
              </a:rPr>
              <a:t>Play </a:t>
            </a:r>
            <a:r>
              <a:rPr lang="en-GB" dirty="0">
                <a:latin typeface="Arial Narrow" panose="020B0606020202030204" pitchFamily="34" charset="0"/>
              </a:rPr>
              <a:t>store dataset.csv: shape(10841,13</a:t>
            </a:r>
            <a:r>
              <a:rPr lang="en-GB" dirty="0" smtClean="0">
                <a:latin typeface="Arial Narrow" panose="020B0606020202030204" pitchFamily="34" charset="0"/>
              </a:rPr>
              <a:t>)</a:t>
            </a:r>
          </a:p>
          <a:p>
            <a:pPr lvl="0" algn="l" rtl="0">
              <a:spcBef>
                <a:spcPts val="0"/>
              </a:spcBef>
              <a:spcAft>
                <a:spcPts val="0"/>
              </a:spcAft>
            </a:pPr>
            <a:r>
              <a:rPr lang="en-GB" dirty="0" smtClean="0">
                <a:latin typeface="Arial Narrow" panose="020B0606020202030204" pitchFamily="34" charset="0"/>
              </a:rPr>
              <a:t>This </a:t>
            </a:r>
            <a:r>
              <a:rPr lang="en-GB" dirty="0">
                <a:latin typeface="Arial Narrow" panose="020B0606020202030204" pitchFamily="34" charset="0"/>
              </a:rPr>
              <a:t>file contain </a:t>
            </a:r>
            <a:r>
              <a:rPr lang="en-GB" dirty="0" smtClean="0">
                <a:latin typeface="Arial Narrow" panose="020B0606020202030204" pitchFamily="34" charset="0"/>
              </a:rPr>
              <a:t>this </a:t>
            </a:r>
            <a:r>
              <a:rPr lang="en-GB" dirty="0">
                <a:latin typeface="Arial Narrow" panose="020B0606020202030204" pitchFamily="34" charset="0"/>
              </a:rPr>
              <a:t>features that is: </a:t>
            </a:r>
            <a:endParaRPr lang="en-GB" dirty="0" smtClean="0">
              <a:latin typeface="Arial Narrow" panose="020B0606020202030204" pitchFamily="34" charset="0"/>
            </a:endParaRPr>
          </a:p>
          <a:p>
            <a:pPr marL="400050" lvl="0" indent="-400050" algn="l" rtl="0">
              <a:spcBef>
                <a:spcPts val="0"/>
              </a:spcBef>
              <a:spcAft>
                <a:spcPts val="0"/>
              </a:spcAft>
              <a:buFont typeface="+mj-lt"/>
              <a:buAutoNum type="romanLcPeriod"/>
            </a:pPr>
            <a:r>
              <a:rPr lang="en-GB" dirty="0" smtClean="0">
                <a:latin typeface="Arial Narrow" panose="020B0606020202030204" pitchFamily="34" charset="0"/>
              </a:rPr>
              <a:t>App</a:t>
            </a:r>
            <a:r>
              <a:rPr lang="en-GB" dirty="0">
                <a:latin typeface="Arial Narrow" panose="020B0606020202030204" pitchFamily="34" charset="0"/>
              </a:rPr>
              <a:t>: Name of Apps.</a:t>
            </a:r>
            <a:endParaRPr dirty="0">
              <a:latin typeface="Arial Narrow" panose="020B0606020202030204" pitchFamily="34" charset="0"/>
            </a:endParaRPr>
          </a:p>
          <a:p>
            <a:pPr marL="400050" lvl="0" indent="-400050" algn="l" rtl="0">
              <a:spcBef>
                <a:spcPts val="0"/>
              </a:spcBef>
              <a:spcAft>
                <a:spcPts val="0"/>
              </a:spcAft>
              <a:buFont typeface="+mj-lt"/>
              <a:buAutoNum type="romanLcPeriod"/>
            </a:pPr>
            <a:r>
              <a:rPr lang="en-GB" dirty="0">
                <a:latin typeface="Arial Narrow" panose="020B0606020202030204" pitchFamily="34" charset="0"/>
              </a:rPr>
              <a:t>Category:Category of Apps (ART_AND_DESIGN,FINANCE,COMIC,COMMUNICATION,GAME etc)</a:t>
            </a:r>
            <a:endParaRPr dirty="0">
              <a:latin typeface="Arial Narrow" panose="020B0606020202030204" pitchFamily="34" charset="0"/>
            </a:endParaRPr>
          </a:p>
          <a:p>
            <a:pPr marL="400050" lvl="0" indent="-400050" algn="l" rtl="0">
              <a:spcBef>
                <a:spcPts val="0"/>
              </a:spcBef>
              <a:spcAft>
                <a:spcPts val="0"/>
              </a:spcAft>
              <a:buFont typeface="+mj-lt"/>
              <a:buAutoNum type="romanLcPeriod"/>
            </a:pPr>
            <a:r>
              <a:rPr lang="en-GB" dirty="0">
                <a:latin typeface="Arial Narrow" panose="020B0606020202030204" pitchFamily="34" charset="0"/>
              </a:rPr>
              <a:t>Rating:Rating on app and it is between 0 to 5 </a:t>
            </a:r>
            <a:endParaRPr dirty="0">
              <a:latin typeface="Arial Narrow" panose="020B0606020202030204" pitchFamily="34" charset="0"/>
            </a:endParaRPr>
          </a:p>
          <a:p>
            <a:pPr marL="400050" lvl="0" indent="-400050" algn="l" rtl="0">
              <a:spcBef>
                <a:spcPts val="0"/>
              </a:spcBef>
              <a:spcAft>
                <a:spcPts val="0"/>
              </a:spcAft>
              <a:buFont typeface="+mj-lt"/>
              <a:buAutoNum type="romanLcPeriod"/>
            </a:pPr>
            <a:r>
              <a:rPr lang="en-GB" dirty="0">
                <a:latin typeface="Arial Narrow" panose="020B0606020202030204" pitchFamily="34" charset="0"/>
              </a:rPr>
              <a:t>Reviews:Total Users given </a:t>
            </a:r>
            <a:r>
              <a:rPr lang="en-GB" dirty="0" smtClean="0">
                <a:latin typeface="Arial Narrow" panose="020B0606020202030204" pitchFamily="34" charset="0"/>
              </a:rPr>
              <a:t>reviews on every </a:t>
            </a:r>
            <a:r>
              <a:rPr lang="en-GB" dirty="0">
                <a:latin typeface="Arial Narrow" panose="020B0606020202030204" pitchFamily="34" charset="0"/>
              </a:rPr>
              <a:t>app</a:t>
            </a:r>
            <a:endParaRPr dirty="0">
              <a:latin typeface="Arial Narrow" panose="020B0606020202030204" pitchFamily="34" charset="0"/>
            </a:endParaRPr>
          </a:p>
          <a:p>
            <a:pPr marL="400050" lvl="0" indent="-400050" algn="l" rtl="0">
              <a:spcBef>
                <a:spcPts val="0"/>
              </a:spcBef>
              <a:spcAft>
                <a:spcPts val="0"/>
              </a:spcAft>
              <a:buFont typeface="+mj-lt"/>
              <a:buAutoNum type="romanLcPeriod"/>
            </a:pPr>
            <a:r>
              <a:rPr lang="en-GB" dirty="0">
                <a:latin typeface="Arial Narrow" panose="020B0606020202030204" pitchFamily="34" charset="0"/>
              </a:rPr>
              <a:t>Size:Size is in Megabytes(MB)</a:t>
            </a:r>
            <a:endParaRPr dirty="0">
              <a:latin typeface="Arial Narrow" panose="020B0606020202030204" pitchFamily="34" charset="0"/>
            </a:endParaRPr>
          </a:p>
          <a:p>
            <a:pPr marL="400050" lvl="0" indent="-400050" algn="l" rtl="0">
              <a:spcBef>
                <a:spcPts val="0"/>
              </a:spcBef>
              <a:spcAft>
                <a:spcPts val="0"/>
              </a:spcAft>
              <a:buFont typeface="+mj-lt"/>
              <a:buAutoNum type="romanLcPeriod"/>
            </a:pPr>
            <a:r>
              <a:rPr lang="en-GB" dirty="0">
                <a:latin typeface="Arial Narrow" panose="020B0606020202030204" pitchFamily="34" charset="0"/>
              </a:rPr>
              <a:t>Installs:Number of times the app was downloaded from google play</a:t>
            </a:r>
            <a:endParaRPr dirty="0">
              <a:latin typeface="Arial Narrow" panose="020B0606020202030204" pitchFamily="34" charset="0"/>
            </a:endParaRPr>
          </a:p>
          <a:p>
            <a:pPr marL="400050" lvl="0" indent="-400050" algn="l" rtl="0">
              <a:spcBef>
                <a:spcPts val="0"/>
              </a:spcBef>
              <a:spcAft>
                <a:spcPts val="0"/>
              </a:spcAft>
              <a:buFont typeface="+mj-lt"/>
              <a:buAutoNum type="romanLcPeriod"/>
            </a:pPr>
            <a:r>
              <a:rPr lang="en-GB" dirty="0">
                <a:latin typeface="Arial Narrow" panose="020B0606020202030204" pitchFamily="34" charset="0"/>
              </a:rPr>
              <a:t>Type:Type is Paid or Free</a:t>
            </a:r>
            <a:endParaRPr dirty="0">
              <a:latin typeface="Arial Narrow" panose="020B0606020202030204" pitchFamily="34" charset="0"/>
            </a:endParaRPr>
          </a:p>
          <a:p>
            <a:pPr marL="400050" lvl="0" indent="-400050" algn="l" rtl="0">
              <a:spcBef>
                <a:spcPts val="0"/>
              </a:spcBef>
              <a:spcAft>
                <a:spcPts val="0"/>
              </a:spcAft>
              <a:buFont typeface="+mj-lt"/>
              <a:buAutoNum type="romanLcPeriod"/>
            </a:pPr>
            <a:r>
              <a:rPr lang="en-GB" dirty="0">
                <a:latin typeface="Arial Narrow" panose="020B0606020202030204" pitchFamily="34" charset="0"/>
              </a:rPr>
              <a:t>Price:Price is in $</a:t>
            </a:r>
            <a:endParaRPr dirty="0">
              <a:latin typeface="Arial Narrow" panose="020B0606020202030204" pitchFamily="34" charset="0"/>
            </a:endParaRPr>
          </a:p>
          <a:p>
            <a:pPr marL="400050" lvl="0" indent="-400050" algn="l" rtl="0">
              <a:spcBef>
                <a:spcPts val="0"/>
              </a:spcBef>
              <a:spcAft>
                <a:spcPts val="0"/>
              </a:spcAft>
              <a:buFont typeface="+mj-lt"/>
              <a:buAutoNum type="romanLcPeriod"/>
            </a:pPr>
            <a:r>
              <a:rPr lang="en-GB" dirty="0">
                <a:latin typeface="Arial Narrow" panose="020B0606020202030204" pitchFamily="34" charset="0"/>
              </a:rPr>
              <a:t>Content Rating:Which Age Group have Rated the App </a:t>
            </a:r>
            <a:endParaRPr dirty="0">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2101</TotalTime>
  <Words>1496</Words>
  <Application>Microsoft Office PowerPoint</Application>
  <PresentationFormat>On-screen Show (16:9)</PresentationFormat>
  <Paragraphs>147</Paragraphs>
  <Slides>32</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Montserrat</vt:lpstr>
      <vt:lpstr>Roboto</vt:lpstr>
      <vt:lpstr>Wingdings</vt:lpstr>
      <vt:lpstr>Arial Narrow</vt:lpstr>
      <vt:lpstr>Agency FB</vt:lpstr>
      <vt:lpstr>Simple Light</vt:lpstr>
      <vt:lpstr>           Capstone Project-1 Play Store App Review Analysis                                                                                                             </vt:lpstr>
      <vt:lpstr>   </vt:lpstr>
      <vt:lpstr>Overview of Exploratory Analysis</vt:lpstr>
      <vt:lpstr>Problem Statement  </vt:lpstr>
      <vt:lpstr> Agenda: </vt:lpstr>
      <vt:lpstr>PowerPoint Presentation</vt:lpstr>
      <vt:lpstr>PowerPoint Presentation</vt:lpstr>
      <vt:lpstr>Dataset Construction  </vt:lpstr>
      <vt:lpstr>Explore the Arrangement of Datasets</vt:lpstr>
      <vt:lpstr>Explore the Arrangement of User Reviews Datasets </vt:lpstr>
      <vt:lpstr>Exploratory Data Analysis</vt:lpstr>
      <vt:lpstr>Sentiments of Free App</vt:lpstr>
      <vt:lpstr>Sentiments of Paid App</vt:lpstr>
      <vt:lpstr>Sentiments And Reviews</vt:lpstr>
      <vt:lpstr> The correlation between different columns.</vt:lpstr>
      <vt:lpstr>Box Plot to identify Outliers</vt:lpstr>
      <vt:lpstr>  Percent of Free Vs Paid Apps in play store </vt:lpstr>
      <vt:lpstr>Number of Apps &amp; its Category based on Type</vt:lpstr>
      <vt:lpstr>Based on Content Rating</vt:lpstr>
      <vt:lpstr>Top 5 Based on Category</vt:lpstr>
      <vt:lpstr> Top 5 category in terms of installs.</vt:lpstr>
      <vt:lpstr>Based on Rating   </vt:lpstr>
      <vt:lpstr>Rating</vt:lpstr>
      <vt:lpstr>Based on Size Range</vt:lpstr>
      <vt:lpstr>Average Installs in term of size</vt:lpstr>
      <vt:lpstr>Average Review in term of Size</vt:lpstr>
      <vt:lpstr>Based on Android Version</vt:lpstr>
      <vt:lpstr>Based On Last Update</vt:lpstr>
      <vt:lpstr>Updates With Years</vt:lpstr>
      <vt:lpstr>Top 5 Revenue Categories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Project-1 Play Store App Review Analysis</dc:title>
  <dc:creator>Saniya</dc:creator>
  <cp:lastModifiedBy>Saniya</cp:lastModifiedBy>
  <cp:revision>26</cp:revision>
  <dcterms:modified xsi:type="dcterms:W3CDTF">2022-10-22T20:39:15Z</dcterms:modified>
</cp:coreProperties>
</file>